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90" r:id="rId3"/>
    <p:sldId id="293" r:id="rId4"/>
    <p:sldId id="294" r:id="rId5"/>
    <p:sldId id="301" r:id="rId6"/>
    <p:sldId id="302" r:id="rId7"/>
    <p:sldId id="323" r:id="rId8"/>
    <p:sldId id="322" r:id="rId9"/>
    <p:sldId id="321" r:id="rId10"/>
    <p:sldId id="324" r:id="rId11"/>
    <p:sldId id="325" r:id="rId12"/>
    <p:sldId id="326" r:id="rId13"/>
    <p:sldId id="307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92" d="100"/>
          <a:sy n="92" d="100"/>
        </p:scale>
        <p:origin x="-11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B5F711-F9E5-49B6-A1B7-B51D276FB7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92A0A-E53D-44CD-8022-00AC82F340DD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752F47E6-2D94-4025-8C83-F667577BAD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/>
          <a:srcRect r="51" b="9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2CE0D-3F33-4FF3-963C-179EB671C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421C0-97BD-45A8-AFE3-90E8FE4C1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85F609-AF33-43C9-8AFD-66E14D8E1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006F96-995F-4777-AE36-CBA282F6D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5BE812-8CA5-4474-B6B3-A81611868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1D0689-18DD-4A7F-BC4E-84BEE4C84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D8B10-1CA6-48C4-91C1-96177988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6822-792F-4F4E-837C-56D40122D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0B48A-127B-42AE-A07E-94FF31132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20FA1-086E-4E6F-A1C5-D81F74D5B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95E7-23AC-407B-BD21-3448DB769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8EC34-A2BC-4EF1-A541-317C72F6A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AFAFD-DA1D-4040-B362-CB4A5A8CF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ACDFF-8DB8-4F4C-9242-603E34628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8637DC-FE27-4F9D-9134-DC3FC21D57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90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jpe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214810" y="5085184"/>
            <a:ext cx="4786346" cy="155852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kk-KZ" sz="2400" b="0" dirty="0" smtClean="0">
                <a:solidFill>
                  <a:srgbClr val="0070C0"/>
                </a:solidFill>
              </a:rPr>
              <a:t>Преподаватель технологии </a:t>
            </a:r>
            <a:br>
              <a:rPr lang="kk-KZ" sz="2400" b="0" dirty="0" smtClean="0">
                <a:solidFill>
                  <a:srgbClr val="0070C0"/>
                </a:solidFill>
              </a:rPr>
            </a:br>
            <a:r>
              <a:rPr lang="kk-KZ" sz="2400" b="0" dirty="0" smtClean="0">
                <a:solidFill>
                  <a:srgbClr val="0070C0"/>
                </a:solidFill>
              </a:rPr>
              <a:t> Гимназии №2</a:t>
            </a:r>
            <a:br>
              <a:rPr lang="kk-KZ" sz="2400" b="0" dirty="0" smtClean="0">
                <a:solidFill>
                  <a:srgbClr val="0070C0"/>
                </a:solidFill>
              </a:rPr>
            </a:br>
            <a:r>
              <a:rPr lang="kk-KZ" sz="2400" b="0" dirty="0" smtClean="0">
                <a:solidFill>
                  <a:srgbClr val="0070C0"/>
                </a:solidFill>
              </a:rPr>
              <a:t>Боганова Н.А.</a:t>
            </a:r>
            <a:endParaRPr lang="ru-RU" sz="1800" b="0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32" y="2714620"/>
            <a:ext cx="6929486" cy="222654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sz="2400" dirty="0" smtClean="0"/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Тема: Овощи.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 Приготовление салата «Винегрет»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200" b="1" dirty="0">
                <a:solidFill>
                  <a:srgbClr val="FF0000"/>
                </a:solidFill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</a:rPr>
              <a:t> класс</a:t>
            </a:r>
          </a:p>
          <a:p>
            <a:pPr algn="ctr" eaLnBrk="1" hangingPunct="1">
              <a:lnSpc>
                <a:spcPct val="80000"/>
              </a:lnSpc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7616130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dirty="0" smtClean="0"/>
              <a:t>Правила приготовления и хранения салатов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600200"/>
            <a:ext cx="4099584" cy="4525963"/>
          </a:xfrm>
        </p:spPr>
        <p:txBody>
          <a:bodyPr/>
          <a:lstStyle/>
          <a:p>
            <a:r>
              <a:rPr lang="ru-RU" sz="2000" dirty="0" smtClean="0"/>
              <a:t>Продукты в салате должны сочетаться по вкусу.</a:t>
            </a:r>
          </a:p>
          <a:p>
            <a:r>
              <a:rPr lang="ru-RU" sz="2000" dirty="0" smtClean="0"/>
              <a:t>Салат заправляют и украшают перед подачей на стол.</a:t>
            </a:r>
          </a:p>
          <a:p>
            <a:r>
              <a:rPr lang="ru-RU" sz="2000" dirty="0" smtClean="0"/>
              <a:t>Заправленный салат хранится в холодильнике 6 часов, а не заправленный 12 часов.</a:t>
            </a:r>
          </a:p>
          <a:p>
            <a:r>
              <a:rPr lang="ru-RU" sz="2000" dirty="0" smtClean="0"/>
              <a:t>Нельзя в салате соединять теплые и холодные продукты, он быстро испортится.</a:t>
            </a:r>
          </a:p>
          <a:p>
            <a:r>
              <a:rPr lang="ru-RU" sz="2000" dirty="0" smtClean="0"/>
              <a:t>Нельзя готовить и хранить салаты в металлической посуде.</a:t>
            </a:r>
          </a:p>
          <a:p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1643050"/>
            <a:ext cx="3384376" cy="211523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29256" y="4096435"/>
            <a:ext cx="3463224" cy="227050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6967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285728"/>
            <a:ext cx="7724806" cy="114300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Технология приготовления салата «Винегрет».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600200"/>
            <a:ext cx="4099584" cy="5043510"/>
          </a:xfrm>
        </p:spPr>
        <p:txBody>
          <a:bodyPr/>
          <a:lstStyle/>
          <a:p>
            <a:pPr lvl="0"/>
            <a:r>
              <a:rPr lang="ru-RU" dirty="0" smtClean="0"/>
              <a:t>Сварить морковь, картофель и свеклу</a:t>
            </a:r>
          </a:p>
          <a:p>
            <a:pPr lvl="0"/>
            <a:r>
              <a:rPr lang="ru-RU" dirty="0" smtClean="0"/>
              <a:t>Сваренные овощи очистить от кожицы</a:t>
            </a:r>
          </a:p>
          <a:p>
            <a:pPr lvl="0"/>
            <a:r>
              <a:rPr lang="ru-RU" dirty="0" smtClean="0"/>
              <a:t> квашенную капусту отжать, огурцы промыть</a:t>
            </a:r>
          </a:p>
          <a:p>
            <a:endParaRPr lang="ru-RU" dirty="0"/>
          </a:p>
        </p:txBody>
      </p:sp>
      <p:pic>
        <p:nvPicPr>
          <p:cNvPr id="8" name="Содержимое 5" descr="vinegr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5357818" y="1500174"/>
            <a:ext cx="3629025" cy="24193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7" descr="1105-Kulinar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71942"/>
            <a:ext cx="3591754" cy="253307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6967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285728"/>
            <a:ext cx="7724806" cy="114300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Технология приготовления салата «Винегрет».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600200"/>
            <a:ext cx="4286280" cy="5043510"/>
          </a:xfrm>
        </p:spPr>
        <p:txBody>
          <a:bodyPr/>
          <a:lstStyle/>
          <a:p>
            <a:pPr lvl="0"/>
            <a:r>
              <a:rPr lang="ru-RU" sz="2800" dirty="0" smtClean="0"/>
              <a:t>Очищенные свеклу, картофель и морковь нарезать кубиками, лук нашинковать. </a:t>
            </a:r>
          </a:p>
          <a:p>
            <a:pPr lvl="0"/>
            <a:r>
              <a:rPr lang="ru-RU" sz="2800" dirty="0" smtClean="0"/>
              <a:t>Соединить овощи, посолить, заправить растительным маслом </a:t>
            </a:r>
          </a:p>
          <a:p>
            <a:r>
              <a:rPr lang="ru-RU" sz="2800" dirty="0" smtClean="0"/>
              <a:t>Винегрет уложить горкой в салатник, посыпать зеленью, украсить овощами</a:t>
            </a:r>
            <a:endParaRPr lang="ru-RU" sz="2800" dirty="0"/>
          </a:p>
        </p:txBody>
      </p:sp>
      <p:pic>
        <p:nvPicPr>
          <p:cNvPr id="6" name="Содержимое 12" descr="vinegret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5424516" y="1571612"/>
            <a:ext cx="3433764" cy="235745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16" descr="ukr-vinegre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5455460" y="4071942"/>
            <a:ext cx="3411408" cy="264320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6967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6357982" cy="1143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3200" dirty="0" smtClean="0"/>
              <a:t>Закрепление материала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15616" y="1643050"/>
            <a:ext cx="8280920" cy="5214949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dirty="0" smtClean="0"/>
              <a:t>Почему мы должны употреблять в пищу овощи?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dirty="0" smtClean="0"/>
              <a:t>Какие основные группы овощей вы знаете?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dirty="0" smtClean="0"/>
              <a:t>В чем заключается первичная обработка овощей?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dirty="0" smtClean="0"/>
              <a:t>Какие формы нарезки вы узнали?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dirty="0" smtClean="0"/>
              <a:t>Что такое нитраты? И где они содержатся?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dirty="0" smtClean="0"/>
              <a:t>Какие правила приготовления и хранения салатов вы узнали?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800" dirty="0" smtClean="0"/>
              <a:t>7. Перечислите ингредиенты салата       «Винегрет».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928794" y="2722563"/>
            <a:ext cx="6072230" cy="1470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6000" u="sng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7170" name="Picture 2" descr="R:\юлия\кулинария\501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14818"/>
            <a:ext cx="2000232" cy="251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7853362" cy="12858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Цель урока:</a:t>
            </a:r>
            <a:endParaRPr lang="ru-RU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85852" y="1285860"/>
            <a:ext cx="7572428" cy="4714908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 smtClean="0"/>
              <a:t>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ru-RU" sz="6400" dirty="0" smtClean="0"/>
              <a:t>Узнать пользу овощей</a:t>
            </a:r>
          </a:p>
          <a:p>
            <a:pPr eaLnBrk="1" hangingPunct="1">
              <a:lnSpc>
                <a:spcPct val="90000"/>
              </a:lnSpc>
            </a:pPr>
            <a:r>
              <a:rPr lang="ru-RU" sz="6400" dirty="0" smtClean="0"/>
              <a:t>Познакомиться со способами  первичной и тепловой обработки  овощей</a:t>
            </a:r>
          </a:p>
          <a:p>
            <a:pPr lvl="0">
              <a:lnSpc>
                <a:spcPct val="90000"/>
              </a:lnSpc>
            </a:pPr>
            <a:r>
              <a:rPr lang="ru-RU" sz="6400" dirty="0" smtClean="0"/>
              <a:t>Изучить приёмы нарезки овощей</a:t>
            </a:r>
          </a:p>
          <a:p>
            <a:pPr lvl="0">
              <a:lnSpc>
                <a:spcPct val="90000"/>
              </a:lnSpc>
            </a:pPr>
            <a:r>
              <a:rPr lang="ru-RU" sz="6400" dirty="0" smtClean="0"/>
              <a:t>Узнать о вреде нитратов</a:t>
            </a:r>
          </a:p>
          <a:p>
            <a:pPr lvl="0">
              <a:lnSpc>
                <a:spcPct val="90000"/>
              </a:lnSpc>
            </a:pPr>
            <a:r>
              <a:rPr lang="ru-RU" sz="6400" dirty="0" smtClean="0"/>
              <a:t>Ознакомится с понятием «Салаты»</a:t>
            </a:r>
          </a:p>
          <a:p>
            <a:pPr lvl="0">
              <a:lnSpc>
                <a:spcPct val="90000"/>
              </a:lnSpc>
            </a:pPr>
            <a:r>
              <a:rPr lang="ru-RU" sz="6400" dirty="0" smtClean="0"/>
              <a:t>Ознакомится с рецептом салата «Винегрет»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6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7" name="Рисунок 6" descr="C:\Users\wWw\AppData\Local\Microsoft\Windows\INetCache\Content.Word\fruits-vagy-4.jpg"/>
          <p:cNvPicPr/>
          <p:nvPr/>
        </p:nvPicPr>
        <p:blipFill>
          <a:blip r:embed="rId2"/>
          <a:srcRect l="3215" t="7246" r="5543" b="68006"/>
          <a:stretch>
            <a:fillRect/>
          </a:stretch>
        </p:blipFill>
        <p:spPr bwMode="auto">
          <a:xfrm>
            <a:off x="1142976" y="5214950"/>
            <a:ext cx="783907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1142977" y="285728"/>
            <a:ext cx="6215105" cy="10715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 smtClean="0"/>
              <a:t>  Чем полезны овощи?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2976" y="1428737"/>
            <a:ext cx="8143932" cy="442915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ОВОЩИ </a:t>
            </a:r>
            <a:r>
              <a:rPr lang="ru-RU" sz="2400" dirty="0" smtClean="0"/>
              <a:t>- огородные плоды и зелень, употребляемые в пищу; незаменимые продукты питания.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Содержат необходимые для организма человека </a:t>
            </a:r>
            <a:r>
              <a:rPr lang="ru-RU" sz="2400" dirty="0" smtClean="0">
                <a:solidFill>
                  <a:srgbClr val="FF0000"/>
                </a:solidFill>
              </a:rPr>
              <a:t>витамины и минеральные соли, белки</a:t>
            </a:r>
            <a:r>
              <a:rPr lang="ru-RU" sz="2400" dirty="0" smtClean="0"/>
              <a:t>, различные органические кислоты, эфирные масла, благоприятно воздействующие на процессы пищеварения.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Добавление овощей к любому блюду,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приготовленному из мяса рыбы и других продуктов, способствует лучшему его усвоению.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6" name="Рисунок 5" descr="C:\Users\wWw\AppData\Local\Microsoft\Windows\INetCache\Content.Word\fruits-vagy-4.jpg"/>
          <p:cNvPicPr/>
          <p:nvPr/>
        </p:nvPicPr>
        <p:blipFill>
          <a:blip r:embed="rId2"/>
          <a:srcRect l="7572" t="69763" b="2365"/>
          <a:stretch>
            <a:fillRect/>
          </a:stretch>
        </p:blipFill>
        <p:spPr bwMode="auto">
          <a:xfrm>
            <a:off x="1643042" y="5429264"/>
            <a:ext cx="67437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6000792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200" dirty="0" smtClean="0"/>
              <a:t>Основные группы овощей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76350" y="1600200"/>
            <a:ext cx="7410450" cy="53571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КОРНЕПЛОДЫ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КЛУБНЕПЛОДЫ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КАПУСТНЫЕ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ТЫКВЕННЫЕ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БОБОВЫЕ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ТОМАТНЫЕ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ЛУКОВИЧНЫЕ 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ПРЯНЫЕ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ДЕСЕРТНЫЕ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САЛАТНО-ШПИНАТНЫЕ </a:t>
            </a:r>
            <a:endParaRPr lang="ru-RU" sz="2400" dirty="0" smtClean="0"/>
          </a:p>
        </p:txBody>
      </p:sp>
      <p:pic>
        <p:nvPicPr>
          <p:cNvPr id="8197" name="Picture 4" descr="C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283994" y="1073931"/>
            <a:ext cx="3746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EGG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481" y="4220859"/>
            <a:ext cx="1295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GARLI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500" y="4723789"/>
            <a:ext cx="1128371" cy="71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POTA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143116"/>
            <a:ext cx="1296396" cy="62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" descr="MCNA01091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8258" y="3542518"/>
            <a:ext cx="8286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MCj011242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9751" y="3065636"/>
            <a:ext cx="10795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3" descr="MCj021537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214422"/>
            <a:ext cx="8461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5" descr="MCj0246127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6502" y="2475582"/>
            <a:ext cx="1124133" cy="10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и по запросу картинка рисунок помидор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61" y="4190874"/>
            <a:ext cx="1343603" cy="843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5500702"/>
            <a:ext cx="643762" cy="897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5000636"/>
            <a:ext cx="1233488" cy="923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5786454"/>
            <a:ext cx="1314394" cy="752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33" y="2802105"/>
            <a:ext cx="1445094" cy="1445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5214950"/>
            <a:ext cx="1094980" cy="869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5857916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3200" dirty="0" smtClean="0"/>
              <a:t>Способ первичной обработки овощи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2976" y="1428736"/>
            <a:ext cx="7786742" cy="4071966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- </a:t>
            </a:r>
            <a:r>
              <a:rPr lang="ru-RU" dirty="0" smtClean="0"/>
              <a:t>Сортировка</a:t>
            </a:r>
          </a:p>
          <a:p>
            <a:pPr eaLnBrk="1" hangingPunct="1">
              <a:buNone/>
            </a:pPr>
            <a:r>
              <a:rPr lang="ru-RU" dirty="0" smtClean="0"/>
              <a:t>- Помывка (иногда просушивают)</a:t>
            </a:r>
          </a:p>
          <a:p>
            <a:pPr eaLnBrk="1" hangingPunct="1">
              <a:buNone/>
            </a:pPr>
            <a:r>
              <a:rPr lang="ru-RU" dirty="0" smtClean="0"/>
              <a:t>- Очищают от кожуры (если необходимо)</a:t>
            </a:r>
          </a:p>
          <a:p>
            <a:pPr eaLnBrk="1" hangingPunct="1">
              <a:buNone/>
            </a:pPr>
            <a:r>
              <a:rPr lang="ru-RU" dirty="0" smtClean="0"/>
              <a:t>- Повторная помывка</a:t>
            </a:r>
          </a:p>
          <a:p>
            <a:pPr eaLnBrk="1" hangingPunct="1">
              <a:buNone/>
            </a:pPr>
            <a:r>
              <a:rPr lang="ru-RU" dirty="0" smtClean="0"/>
              <a:t>- Нарезают или натирают на терке, или измельчают другим способом                                       </a:t>
            </a:r>
            <a:r>
              <a:rPr lang="ru-RU" sz="3200" dirty="0" smtClean="0"/>
              <a:t>                                                                      </a:t>
            </a:r>
          </a:p>
        </p:txBody>
      </p:sp>
      <p:pic>
        <p:nvPicPr>
          <p:cNvPr id="5" name="Рисунок 4" descr="C:\Users\wWw\AppData\Local\Microsoft\Windows\INetCache\Content.Word\fruits-vagy-4.jpg"/>
          <p:cNvPicPr/>
          <p:nvPr/>
        </p:nvPicPr>
        <p:blipFill>
          <a:blip r:embed="rId2"/>
          <a:srcRect t="35294" b="31707"/>
          <a:stretch>
            <a:fillRect/>
          </a:stretch>
        </p:blipFill>
        <p:spPr bwMode="auto">
          <a:xfrm>
            <a:off x="1500166" y="5286388"/>
            <a:ext cx="7143799" cy="14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6286544" cy="10001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Способы нарезки овощей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83768" y="3212976"/>
            <a:ext cx="5088628" cy="144016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Какие формы нарезки овощей вы видите?</a:t>
            </a:r>
          </a:p>
          <a:p>
            <a:r>
              <a:rPr lang="ru-RU" dirty="0"/>
              <a:t> полукольца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929066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Соломка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929066"/>
            <a:ext cx="1285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Брусочки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3929066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Кубики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3929066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Ломтики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5589240"/>
            <a:ext cx="655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Кружочки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530120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Кольца и</a:t>
            </a:r>
            <a:endParaRPr lang="ru-RU" dirty="0"/>
          </a:p>
        </p:txBody>
      </p:sp>
      <p:pic>
        <p:nvPicPr>
          <p:cNvPr id="2050" name="Picture 2" descr="D:\Рабочий стол 2\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949976" cy="5205412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Нитраты.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285861"/>
            <a:ext cx="7543824" cy="450059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Нитраты</a:t>
            </a:r>
            <a:r>
              <a:rPr lang="ru-RU" sz="2000" dirty="0" smtClean="0"/>
              <a:t> – это соли азотной кислоты, используемые как удобрения в с</a:t>
            </a:r>
            <a:r>
              <a:rPr lang="ru-RU" sz="2000" dirty="0"/>
              <a:t>ельском </a:t>
            </a:r>
            <a:r>
              <a:rPr lang="ru-RU" sz="2000" dirty="0" smtClean="0"/>
              <a:t>хозяйстве. Их избыток приводит к накоплению в овощах и к отравлению организма человека</a:t>
            </a:r>
          </a:p>
          <a:p>
            <a:pPr>
              <a:buNone/>
            </a:pPr>
            <a:r>
              <a:rPr lang="ru-RU" sz="2000" dirty="0" smtClean="0"/>
              <a:t>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Как от них избавится?</a:t>
            </a:r>
          </a:p>
          <a:p>
            <a:r>
              <a:rPr lang="ru-RU" sz="2000" dirty="0" smtClean="0"/>
              <a:t>В огурцах нужно срезать кожуру и хвостики.</a:t>
            </a:r>
          </a:p>
          <a:p>
            <a:r>
              <a:rPr lang="ru-RU" sz="2000" dirty="0" smtClean="0"/>
              <a:t>В капусте не употреблять в пищу верхние листья и кочерыжку.</a:t>
            </a:r>
          </a:p>
          <a:p>
            <a:r>
              <a:rPr lang="ru-RU" sz="2000" dirty="0" smtClean="0"/>
              <a:t>В зелени петрушки и укропа не употреблять а пищу стебли растения.</a:t>
            </a:r>
          </a:p>
          <a:p>
            <a:r>
              <a:rPr lang="ru-RU" sz="2000" dirty="0" smtClean="0"/>
              <a:t>В морковке нужно срезать позеленевшие части.</a:t>
            </a:r>
          </a:p>
          <a:p>
            <a:r>
              <a:rPr lang="ru-RU" sz="2000" dirty="0" smtClean="0"/>
              <a:t>Позеленевший картофель вообще не употреблять в пищу.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5143512"/>
            <a:ext cx="2304256" cy="1536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5214950"/>
            <a:ext cx="2109235" cy="1493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9" y="5072074"/>
            <a:ext cx="2223666" cy="1661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274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5867418" cy="104297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3600" dirty="0" smtClean="0"/>
              <a:t>Тепловая обработка овощей.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42976" y="1600200"/>
            <a:ext cx="8001024" cy="4525963"/>
          </a:xfrm>
        </p:spPr>
        <p:txBody>
          <a:bodyPr/>
          <a:lstStyle/>
          <a:p>
            <a:r>
              <a:rPr lang="ru-RU" sz="2400" dirty="0" smtClean="0"/>
              <a:t>Для приготовлении овощных блюд используют все виды тепловой обработки: варку, тушение, запекание, варку на пару, </a:t>
            </a:r>
            <a:r>
              <a:rPr lang="ru-RU" sz="2400" dirty="0" err="1" smtClean="0"/>
              <a:t>припускание</a:t>
            </a:r>
            <a:r>
              <a:rPr lang="ru-RU" sz="2400" dirty="0" smtClean="0"/>
              <a:t> (тушение в небольшом количестве жидкости), </a:t>
            </a:r>
            <a:r>
              <a:rPr lang="ru-RU" sz="2400" dirty="0" err="1" smtClean="0"/>
              <a:t>пассирование</a:t>
            </a:r>
            <a:r>
              <a:rPr lang="ru-RU" sz="2400" dirty="0" smtClean="0"/>
              <a:t> (обжаривание в раст</a:t>
            </a:r>
            <a:r>
              <a:rPr lang="ru-RU" sz="2400" dirty="0" smtClean="0"/>
              <a:t>ительном</a:t>
            </a:r>
            <a:r>
              <a:rPr lang="ru-RU" sz="2400" dirty="0" smtClean="0"/>
              <a:t> </a:t>
            </a:r>
            <a:r>
              <a:rPr lang="ru-RU" sz="2400" dirty="0" smtClean="0"/>
              <a:t>м</a:t>
            </a:r>
            <a:r>
              <a:rPr lang="ru-RU" sz="2400" dirty="0" smtClean="0"/>
              <a:t>асле).</a:t>
            </a:r>
            <a:endParaRPr lang="ru-RU" sz="2400" dirty="0" smtClean="0"/>
          </a:p>
          <a:p>
            <a:r>
              <a:rPr lang="ru-RU" sz="2400" dirty="0" smtClean="0"/>
              <a:t>Свеклу и морковь варят в несоленой воде, чтобы не ухудшить вкус и ускорить процесс приготовления.</a:t>
            </a:r>
          </a:p>
          <a:p>
            <a:r>
              <a:rPr lang="ru-RU" sz="2400" dirty="0" smtClean="0"/>
              <a:t>Другие овощи опускают в кипящую подсоленную воду и варят в кожуре на слабом огне.</a:t>
            </a:r>
          </a:p>
          <a:p>
            <a:r>
              <a:rPr lang="ru-RU" sz="2400" dirty="0" smtClean="0"/>
              <a:t>При варки овощей жидкости должно быть не много и крышка кастрюли закрыта, чтобы не улетучивались полезные вещества.</a:t>
            </a:r>
          </a:p>
          <a:p>
            <a:endParaRPr lang="ru-RU" sz="24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42814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5938856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</a:t>
            </a:r>
            <a:r>
              <a:rPr lang="ru-RU" sz="3200" dirty="0">
                <a:solidFill>
                  <a:schemeClr val="tx1"/>
                </a:solidFill>
              </a:rPr>
              <a:t>О</a:t>
            </a:r>
            <a:r>
              <a:rPr lang="ru-RU" sz="3200" dirty="0" smtClean="0">
                <a:solidFill>
                  <a:schemeClr val="tx1"/>
                </a:solidFill>
              </a:rPr>
              <a:t>вощные салаты.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350" y="1357298"/>
            <a:ext cx="7653368" cy="476886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Овощные салаты </a:t>
            </a:r>
            <a:r>
              <a:rPr lang="ru-RU" sz="2400" dirty="0" smtClean="0"/>
              <a:t>– </a:t>
            </a:r>
            <a:r>
              <a:rPr lang="ru-RU" sz="2400" dirty="0"/>
              <a:t>это не только запах лета, тепла, это источник </a:t>
            </a:r>
            <a:r>
              <a:rPr lang="ru-RU" sz="2400" b="1" dirty="0"/>
              <a:t>витаминов</a:t>
            </a:r>
            <a:r>
              <a:rPr lang="ru-RU" sz="2400" dirty="0"/>
              <a:t>, которые необходимы людям, особенно зимой, поэтому ни один обед не должен обходиться без салата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Овощные </a:t>
            </a:r>
            <a:r>
              <a:rPr lang="ru-RU" sz="2400" b="1" dirty="0" smtClean="0">
                <a:solidFill>
                  <a:srgbClr val="FF0000"/>
                </a:solidFill>
              </a:rPr>
              <a:t>салаты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это блюда </a:t>
            </a:r>
            <a:r>
              <a:rPr lang="ru-RU" sz="2400" dirty="0"/>
              <a:t>из одного или нескольких видов </a:t>
            </a:r>
            <a:r>
              <a:rPr lang="ru-RU" sz="2400" dirty="0" smtClean="0"/>
              <a:t>овощей (ассорти) сырых, вареных, соленых или маринованных, сдобренных заправкой: </a:t>
            </a:r>
            <a:r>
              <a:rPr lang="ru-RU" sz="2400" dirty="0"/>
              <a:t>сметаной, майонезом или растительное масло. </a:t>
            </a:r>
            <a:endParaRPr lang="ru-RU" sz="2400" dirty="0" smtClean="0"/>
          </a:p>
          <a:p>
            <a:r>
              <a:rPr lang="ru-RU" sz="2400" dirty="0" smtClean="0"/>
              <a:t>Для украшения салатов</a:t>
            </a:r>
          </a:p>
          <a:p>
            <a:pPr>
              <a:buNone/>
            </a:pPr>
            <a:r>
              <a:rPr lang="ru-RU" sz="2400" dirty="0" smtClean="0"/>
              <a:t>    используют зелень.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 descr="D:\Рабочий стол 2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474424"/>
            <a:ext cx="2714644" cy="2383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7216120"/>
      </p:ext>
    </p:extLst>
  </p:cSld>
  <p:clrMapOvr>
    <a:masterClrMapping/>
  </p:clrMapOvr>
</p:sld>
</file>

<file path=ppt/theme/theme1.xml><?xml version="1.0" encoding="utf-8"?>
<a:theme xmlns:a="http://schemas.openxmlformats.org/drawingml/2006/main" name="овощи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овощи</Template>
  <TotalTime>849</TotalTime>
  <Words>605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овощи</vt:lpstr>
      <vt:lpstr>Преподаватель технологии   Гимназии №2 Боганова Н.А.</vt:lpstr>
      <vt:lpstr>Цель урока:</vt:lpstr>
      <vt:lpstr>  Чем полезны овощи?</vt:lpstr>
      <vt:lpstr>Основные группы овощей</vt:lpstr>
      <vt:lpstr>Способ первичной обработки овощи</vt:lpstr>
      <vt:lpstr> Способы нарезки овощей </vt:lpstr>
      <vt:lpstr>Нитраты.</vt:lpstr>
      <vt:lpstr>Тепловая обработка овощей.</vt:lpstr>
      <vt:lpstr>          Овощные салаты.</vt:lpstr>
      <vt:lpstr>Правила приготовления и хранения салатов.</vt:lpstr>
      <vt:lpstr>Технология приготовления салата «Винегрет».</vt:lpstr>
      <vt:lpstr>Технология приготовления салата «Винегрет».</vt:lpstr>
      <vt:lpstr>Закрепление материала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Преподаватель технологии  Рысева Юлия Владимировна</dc:title>
  <dc:creator>Mihel</dc:creator>
  <cp:lastModifiedBy>wWw</cp:lastModifiedBy>
  <cp:revision>92</cp:revision>
  <dcterms:created xsi:type="dcterms:W3CDTF">2011-11-05T17:51:19Z</dcterms:created>
  <dcterms:modified xsi:type="dcterms:W3CDTF">2021-11-19T18:26:10Z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1177643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