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9" r:id="rId2"/>
    <p:sldId id="290" r:id="rId3"/>
    <p:sldId id="293" r:id="rId4"/>
    <p:sldId id="294" r:id="rId5"/>
    <p:sldId id="301" r:id="rId6"/>
    <p:sldId id="302" r:id="rId7"/>
    <p:sldId id="323" r:id="rId8"/>
    <p:sldId id="322" r:id="rId9"/>
    <p:sldId id="321" r:id="rId10"/>
    <p:sldId id="324" r:id="rId11"/>
    <p:sldId id="325" r:id="rId12"/>
    <p:sldId id="326" r:id="rId13"/>
    <p:sldId id="307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903"/>
    <a:srgbClr val="FFFFFF"/>
    <a:srgbClr val="B2B2B2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27" autoAdjust="0"/>
    <p:restoredTop sz="94660"/>
  </p:normalViewPr>
  <p:slideViewPr>
    <p:cSldViewPr>
      <p:cViewPr varScale="1">
        <p:scale>
          <a:sx n="92" d="100"/>
          <a:sy n="92" d="100"/>
        </p:scale>
        <p:origin x="-114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B5F711-F9E5-49B6-A1B7-B51D276FB7D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892A0A-E53D-44CD-8022-00AC82F340DD}" type="slidenum">
              <a:rPr lang="en-US"/>
              <a:pPr/>
              <a:t>14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0" y="0"/>
            <a:ext cx="2109788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253" name="Group 181"/>
          <p:cNvGrpSpPr>
            <a:grpSpLocks/>
          </p:cNvGrpSpPr>
          <p:nvPr/>
        </p:nvGrpSpPr>
        <p:grpSpPr bwMode="auto">
          <a:xfrm rot="10800000">
            <a:off x="-6350" y="0"/>
            <a:ext cx="461963" cy="6858000"/>
            <a:chOff x="768" y="1700"/>
            <a:chExt cx="405" cy="2620"/>
          </a:xfrm>
        </p:grpSpPr>
        <p:sp>
          <p:nvSpPr>
            <p:cNvPr id="3254" name="Rectangle 182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55" name="Rectangle 183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267" name="Group 195"/>
          <p:cNvGrpSpPr>
            <a:grpSpLocks/>
          </p:cNvGrpSpPr>
          <p:nvPr/>
        </p:nvGrpSpPr>
        <p:grpSpPr bwMode="auto">
          <a:xfrm>
            <a:off x="1371600" y="0"/>
            <a:ext cx="547688" cy="6858000"/>
            <a:chOff x="768" y="1700"/>
            <a:chExt cx="405" cy="2620"/>
          </a:xfrm>
        </p:grpSpPr>
        <p:sp>
          <p:nvSpPr>
            <p:cNvPr id="3268" name="Rectangle 196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69" name="Rectangle 197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237" name="Rectangle 165"/>
          <p:cNvSpPr>
            <a:spLocks noChangeArrowheads="1"/>
          </p:cNvSpPr>
          <p:nvPr/>
        </p:nvSpPr>
        <p:spPr bwMode="gray">
          <a:xfrm>
            <a:off x="6964363" y="6350"/>
            <a:ext cx="2179637" cy="984250"/>
          </a:xfrm>
          <a:prstGeom prst="rect">
            <a:avLst/>
          </a:prstGeom>
          <a:solidFill>
            <a:schemeClr val="accent2"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91200" y="4114800"/>
            <a:ext cx="2971800" cy="762000"/>
          </a:xfrm>
        </p:spPr>
        <p:txBody>
          <a:bodyPr/>
          <a:lstStyle>
            <a:lvl1pPr marL="0" indent="0" algn="dist">
              <a:buFontTx/>
              <a:buNone/>
              <a:defRPr sz="1400" i="1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103563" y="6445250"/>
            <a:ext cx="1144587" cy="2762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572000" y="6445250"/>
            <a:ext cx="1206500" cy="2762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096000" y="6445250"/>
            <a:ext cx="1100138" cy="276225"/>
          </a:xfrm>
        </p:spPr>
        <p:txBody>
          <a:bodyPr/>
          <a:lstStyle>
            <a:lvl1pPr>
              <a:defRPr/>
            </a:lvl1pPr>
          </a:lstStyle>
          <a:p>
            <a:fld id="{752F47E6-2D94-4025-8C83-F667577BADE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2476500" y="1289050"/>
            <a:ext cx="6667500" cy="1701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36" name="Rectangle 164"/>
          <p:cNvSpPr>
            <a:spLocks noChangeArrowheads="1"/>
          </p:cNvSpPr>
          <p:nvPr/>
        </p:nvSpPr>
        <p:spPr bwMode="gray">
          <a:xfrm rot="-5400000">
            <a:off x="4041775" y="-1854200"/>
            <a:ext cx="990600" cy="4699000"/>
          </a:xfrm>
          <a:prstGeom prst="rect">
            <a:avLst/>
          </a:prstGeom>
          <a:solidFill>
            <a:schemeClr val="tx2"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722563"/>
            <a:ext cx="7772400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3271" name="Group 199"/>
          <p:cNvGrpSpPr>
            <a:grpSpLocks/>
          </p:cNvGrpSpPr>
          <p:nvPr/>
        </p:nvGrpSpPr>
        <p:grpSpPr bwMode="auto">
          <a:xfrm>
            <a:off x="2859088" y="0"/>
            <a:ext cx="547687" cy="990600"/>
            <a:chOff x="768" y="1700"/>
            <a:chExt cx="405" cy="2620"/>
          </a:xfrm>
        </p:grpSpPr>
        <p:sp>
          <p:nvSpPr>
            <p:cNvPr id="3272" name="Rectangle 200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3" name="Rectangle 201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275" name="Group 203"/>
          <p:cNvGrpSpPr>
            <a:grpSpLocks/>
          </p:cNvGrpSpPr>
          <p:nvPr/>
        </p:nvGrpSpPr>
        <p:grpSpPr bwMode="auto">
          <a:xfrm>
            <a:off x="4405313" y="0"/>
            <a:ext cx="547687" cy="990600"/>
            <a:chOff x="768" y="1700"/>
            <a:chExt cx="405" cy="2620"/>
          </a:xfrm>
        </p:grpSpPr>
        <p:sp>
          <p:nvSpPr>
            <p:cNvPr id="3276" name="Rectangle 204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7" name="Rectangle 205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279" name="Group 207"/>
          <p:cNvGrpSpPr>
            <a:grpSpLocks/>
          </p:cNvGrpSpPr>
          <p:nvPr/>
        </p:nvGrpSpPr>
        <p:grpSpPr bwMode="auto">
          <a:xfrm>
            <a:off x="6005513" y="0"/>
            <a:ext cx="547687" cy="990600"/>
            <a:chOff x="768" y="1700"/>
            <a:chExt cx="405" cy="2620"/>
          </a:xfrm>
        </p:grpSpPr>
        <p:sp>
          <p:nvSpPr>
            <p:cNvPr id="3280" name="Rectangle 208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1" name="Rectangle 209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287" name="Group 215"/>
          <p:cNvGrpSpPr>
            <a:grpSpLocks/>
          </p:cNvGrpSpPr>
          <p:nvPr/>
        </p:nvGrpSpPr>
        <p:grpSpPr bwMode="auto">
          <a:xfrm>
            <a:off x="7529513" y="0"/>
            <a:ext cx="547687" cy="990600"/>
            <a:chOff x="768" y="1700"/>
            <a:chExt cx="405" cy="2620"/>
          </a:xfrm>
        </p:grpSpPr>
        <p:sp>
          <p:nvSpPr>
            <p:cNvPr id="3288" name="Rectangle 216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9" name="Rectangle 217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301" name="Group 229"/>
          <p:cNvGrpSpPr>
            <a:grpSpLocks/>
          </p:cNvGrpSpPr>
          <p:nvPr/>
        </p:nvGrpSpPr>
        <p:grpSpPr bwMode="auto">
          <a:xfrm rot="5400000">
            <a:off x="775494" y="1302543"/>
            <a:ext cx="547688" cy="2120901"/>
            <a:chOff x="768" y="1700"/>
            <a:chExt cx="405" cy="2620"/>
          </a:xfrm>
        </p:grpSpPr>
        <p:sp>
          <p:nvSpPr>
            <p:cNvPr id="3302" name="Rectangle 230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03" name="Rectangle 231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305" name="Group 233"/>
          <p:cNvGrpSpPr>
            <a:grpSpLocks/>
          </p:cNvGrpSpPr>
          <p:nvPr/>
        </p:nvGrpSpPr>
        <p:grpSpPr bwMode="auto">
          <a:xfrm rot="5400000">
            <a:off x="775494" y="2770981"/>
            <a:ext cx="547687" cy="2120901"/>
            <a:chOff x="768" y="1700"/>
            <a:chExt cx="405" cy="2620"/>
          </a:xfrm>
        </p:grpSpPr>
        <p:sp>
          <p:nvSpPr>
            <p:cNvPr id="3306" name="Rectangle 234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07" name="Rectangle 235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309" name="Group 237"/>
          <p:cNvGrpSpPr>
            <a:grpSpLocks/>
          </p:cNvGrpSpPr>
          <p:nvPr/>
        </p:nvGrpSpPr>
        <p:grpSpPr bwMode="auto">
          <a:xfrm rot="5400000">
            <a:off x="775494" y="4218781"/>
            <a:ext cx="547687" cy="2120901"/>
            <a:chOff x="768" y="1700"/>
            <a:chExt cx="405" cy="2620"/>
          </a:xfrm>
        </p:grpSpPr>
        <p:sp>
          <p:nvSpPr>
            <p:cNvPr id="3310" name="Rectangle 238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11" name="Rectangle 239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328" name="Group 256"/>
          <p:cNvGrpSpPr>
            <a:grpSpLocks/>
          </p:cNvGrpSpPr>
          <p:nvPr/>
        </p:nvGrpSpPr>
        <p:grpSpPr bwMode="auto">
          <a:xfrm>
            <a:off x="-11113" y="6462713"/>
            <a:ext cx="2120901" cy="395287"/>
            <a:chOff x="-7" y="4071"/>
            <a:chExt cx="1336" cy="249"/>
          </a:xfrm>
        </p:grpSpPr>
        <p:sp>
          <p:nvSpPr>
            <p:cNvPr id="3314" name="Rectangle 242"/>
            <p:cNvSpPr>
              <a:spLocks noChangeArrowheads="1"/>
            </p:cNvSpPr>
            <p:nvPr userDrawn="1"/>
          </p:nvSpPr>
          <p:spPr bwMode="gray">
            <a:xfrm rot="5400000">
              <a:off x="620" y="3444"/>
              <a:ext cx="81" cy="1336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15" name="Rectangle 243"/>
            <p:cNvSpPr>
              <a:spLocks noChangeArrowheads="1"/>
            </p:cNvSpPr>
            <p:nvPr userDrawn="1"/>
          </p:nvSpPr>
          <p:spPr bwMode="gray">
            <a:xfrm rot="5400000">
              <a:off x="598" y="3589"/>
              <a:ext cx="126" cy="1336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326" name="Group 254"/>
          <p:cNvGrpSpPr>
            <a:grpSpLocks/>
          </p:cNvGrpSpPr>
          <p:nvPr/>
        </p:nvGrpSpPr>
        <p:grpSpPr bwMode="auto">
          <a:xfrm>
            <a:off x="-11113" y="623888"/>
            <a:ext cx="9155113" cy="547687"/>
            <a:chOff x="-7" y="403"/>
            <a:chExt cx="5767" cy="345"/>
          </a:xfrm>
        </p:grpSpPr>
        <p:grpSp>
          <p:nvGrpSpPr>
            <p:cNvPr id="3291" name="Group 219"/>
            <p:cNvGrpSpPr>
              <a:grpSpLocks/>
            </p:cNvGrpSpPr>
            <p:nvPr userDrawn="1"/>
          </p:nvGrpSpPr>
          <p:grpSpPr bwMode="auto">
            <a:xfrm rot="5400000">
              <a:off x="488" y="-92"/>
              <a:ext cx="345" cy="1336"/>
              <a:chOff x="768" y="1700"/>
              <a:chExt cx="405" cy="2620"/>
            </a:xfrm>
          </p:grpSpPr>
          <p:sp>
            <p:nvSpPr>
              <p:cNvPr id="3292" name="Rectangle 220"/>
              <p:cNvSpPr>
                <a:spLocks noChangeArrowheads="1"/>
              </p:cNvSpPr>
              <p:nvPr userDrawn="1"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chemeClr val="tx2">
                  <a:alpha val="3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3" name="Rectangle 221"/>
              <p:cNvSpPr>
                <a:spLocks noChangeArrowheads="1"/>
              </p:cNvSpPr>
              <p:nvPr userDrawn="1"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chemeClr val="tx2">
                  <a:alpha val="3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317" name="Group 245"/>
            <p:cNvGrpSpPr>
              <a:grpSpLocks/>
            </p:cNvGrpSpPr>
            <p:nvPr userDrawn="1"/>
          </p:nvGrpSpPr>
          <p:grpSpPr bwMode="auto">
            <a:xfrm rot="5400000">
              <a:off x="3397" y="-1615"/>
              <a:ext cx="345" cy="4381"/>
              <a:chOff x="768" y="1700"/>
              <a:chExt cx="405" cy="2620"/>
            </a:xfrm>
          </p:grpSpPr>
          <p:sp>
            <p:nvSpPr>
              <p:cNvPr id="3318" name="Rectangle 246"/>
              <p:cNvSpPr>
                <a:spLocks noChangeArrowheads="1"/>
              </p:cNvSpPr>
              <p:nvPr userDrawn="1"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19" name="Rectangle 247"/>
              <p:cNvSpPr>
                <a:spLocks noChangeArrowheads="1"/>
              </p:cNvSpPr>
              <p:nvPr userDrawn="1"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235" name="Rectangle 163"/>
          <p:cNvSpPr>
            <a:spLocks noChangeArrowheads="1"/>
          </p:cNvSpPr>
          <p:nvPr/>
        </p:nvSpPr>
        <p:spPr bwMode="gray">
          <a:xfrm>
            <a:off x="685800" y="990600"/>
            <a:ext cx="8458200" cy="1676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gray">
          <a:xfrm>
            <a:off x="762000" y="1066800"/>
            <a:ext cx="8382000" cy="1509713"/>
          </a:xfrm>
          <a:prstGeom prst="rect">
            <a:avLst/>
          </a:prstGeom>
          <a:blipFill dpi="0" rotWithShape="0">
            <a:blip r:embed="rId2" cstate="print"/>
            <a:srcRect/>
            <a:stretch>
              <a:fillRect b="-15205"/>
            </a:stretch>
          </a:blipFill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05" name="Text Box 33"/>
          <p:cNvSpPr txBox="1">
            <a:spLocks noChangeArrowheads="1"/>
          </p:cNvSpPr>
          <p:nvPr/>
        </p:nvSpPr>
        <p:spPr bwMode="gray">
          <a:xfrm>
            <a:off x="7459663" y="6248400"/>
            <a:ext cx="13033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200">
                <a:latin typeface="Arial Black" pitchFamily="34" charset="0"/>
              </a:rPr>
              <a:t>L/O/G/O</a:t>
            </a:r>
          </a:p>
        </p:txBody>
      </p:sp>
      <p:pic>
        <p:nvPicPr>
          <p:cNvPr id="3104" name="Picture 32" descr="2"/>
          <p:cNvPicPr>
            <a:picLocks noChangeAspect="1" noChangeArrowheads="1"/>
          </p:cNvPicPr>
          <p:nvPr/>
        </p:nvPicPr>
        <p:blipFill>
          <a:blip r:embed="rId3" cstate="print"/>
          <a:srcRect r="51" b="9"/>
          <a:stretch>
            <a:fillRect/>
          </a:stretch>
        </p:blipFill>
        <p:spPr bwMode="gray">
          <a:xfrm>
            <a:off x="0" y="3302000"/>
            <a:ext cx="4038600" cy="3556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7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0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12CE0D-3F33-4FF3-963C-179EB671C6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34188" y="457200"/>
            <a:ext cx="1852612" cy="5668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76350" y="457200"/>
            <a:ext cx="5405438" cy="56689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7421C0-97BD-45A8-AFE3-90E8FE4C1B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457200"/>
            <a:ext cx="649605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76350" y="1600200"/>
            <a:ext cx="7410450" cy="4525963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954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3853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B85F609-AF33-43C9-8AFD-66E14D8E11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457200"/>
            <a:ext cx="649605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76350" y="1600200"/>
            <a:ext cx="3629025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57775" y="1600200"/>
            <a:ext cx="3629025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2954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3853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006F96-995F-4777-AE36-CBA282F6DD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457200"/>
            <a:ext cx="649605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276350" y="1600200"/>
            <a:ext cx="7410450" cy="4525963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954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3853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B5BE812-8CA5-4474-B6B3-A816118689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457200"/>
            <a:ext cx="649605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276350" y="1600200"/>
            <a:ext cx="7410450" cy="45259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954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3853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1D0689-18DD-4A7F-BC4E-84BEE4C846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CD8B10-1CA6-48C4-91C1-961779883C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A6822-792F-4F4E-837C-56D40122DB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76350" y="1600200"/>
            <a:ext cx="36290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57775" y="1600200"/>
            <a:ext cx="36290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0B48A-127B-42AE-A07E-94FF31132C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20FA1-086E-4E6F-A1C5-D81F74D5B9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1095E7-23AC-407B-BD21-3448DB7693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8EC34-A2BC-4EF1-A541-317C72F6A1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AFAFD-DA1D-4040-B362-CB4A5A8CF4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0ACDFF-8DB8-4F4C-9242-603E34628F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gray">
          <a:xfrm>
            <a:off x="0" y="1447800"/>
            <a:ext cx="1116013" cy="5410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0" y="0"/>
            <a:ext cx="1116013" cy="2603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2954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538538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28637DC-FE27-4F9D-9134-DC3FC21D57F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1276350" y="1600200"/>
            <a:ext cx="74104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grpSp>
        <p:nvGrpSpPr>
          <p:cNvPr id="1095" name="Group 71"/>
          <p:cNvGrpSpPr>
            <a:grpSpLocks/>
          </p:cNvGrpSpPr>
          <p:nvPr/>
        </p:nvGrpSpPr>
        <p:grpSpPr bwMode="auto">
          <a:xfrm rot="37800000">
            <a:off x="283368" y="1393032"/>
            <a:ext cx="550863" cy="1117600"/>
            <a:chOff x="1060" y="0"/>
            <a:chExt cx="394" cy="4320"/>
          </a:xfrm>
        </p:grpSpPr>
        <p:sp>
          <p:nvSpPr>
            <p:cNvPr id="1096" name="Rectangle 72"/>
            <p:cNvSpPr>
              <a:spLocks noChangeArrowheads="1"/>
            </p:cNvSpPr>
            <p:nvPr userDrawn="1"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7" name="Rectangle 73"/>
            <p:cNvSpPr>
              <a:spLocks noChangeArrowheads="1"/>
            </p:cNvSpPr>
            <p:nvPr userDrawn="1"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98" name="Rectangle 74"/>
          <p:cNvSpPr>
            <a:spLocks noChangeArrowheads="1"/>
          </p:cNvSpPr>
          <p:nvPr/>
        </p:nvSpPr>
        <p:spPr bwMode="gray">
          <a:xfrm rot="-5400000">
            <a:off x="3908425" y="-2727325"/>
            <a:ext cx="261938" cy="5716588"/>
          </a:xfrm>
          <a:prstGeom prst="rect">
            <a:avLst/>
          </a:prstGeom>
          <a:solidFill>
            <a:schemeClr val="tx2"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104" name="Group 80"/>
          <p:cNvGrpSpPr>
            <a:grpSpLocks/>
          </p:cNvGrpSpPr>
          <p:nvPr/>
        </p:nvGrpSpPr>
        <p:grpSpPr bwMode="auto">
          <a:xfrm>
            <a:off x="152400" y="1447800"/>
            <a:ext cx="457200" cy="5410200"/>
            <a:chOff x="768" y="1700"/>
            <a:chExt cx="405" cy="2620"/>
          </a:xfrm>
        </p:grpSpPr>
        <p:sp>
          <p:nvSpPr>
            <p:cNvPr id="1105" name="Rectangle 81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06" name="Rectangle 82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84" name="Rectangle 60"/>
          <p:cNvSpPr>
            <a:spLocks noChangeArrowheads="1"/>
          </p:cNvSpPr>
          <p:nvPr/>
        </p:nvSpPr>
        <p:spPr bwMode="gray">
          <a:xfrm>
            <a:off x="1181100" y="333375"/>
            <a:ext cx="7962900" cy="1038225"/>
          </a:xfrm>
          <a:prstGeom prst="rect">
            <a:avLst/>
          </a:prstGeom>
          <a:gradFill rotWithShape="1">
            <a:gsLst>
              <a:gs pos="0">
                <a:srgbClr val="C0C0C0">
                  <a:alpha val="50000"/>
                </a:srgbClr>
              </a:gs>
              <a:gs pos="100000">
                <a:srgbClr val="C0C0C0">
                  <a:gamma/>
                  <a:tint val="41176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gray">
          <a:xfrm>
            <a:off x="0" y="333375"/>
            <a:ext cx="1109663" cy="1038225"/>
          </a:xfrm>
          <a:prstGeom prst="rect">
            <a:avLst/>
          </a:prstGeom>
          <a:blipFill dpi="0" rotWithShape="1">
            <a:blip r:embed="rId1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107" name="Group 83"/>
          <p:cNvGrpSpPr>
            <a:grpSpLocks/>
          </p:cNvGrpSpPr>
          <p:nvPr/>
        </p:nvGrpSpPr>
        <p:grpSpPr bwMode="auto">
          <a:xfrm rot="27000000">
            <a:off x="283368" y="2840832"/>
            <a:ext cx="550863" cy="1117600"/>
            <a:chOff x="1060" y="0"/>
            <a:chExt cx="394" cy="4320"/>
          </a:xfrm>
        </p:grpSpPr>
        <p:sp>
          <p:nvSpPr>
            <p:cNvPr id="1108" name="Rectangle 84"/>
            <p:cNvSpPr>
              <a:spLocks noChangeArrowheads="1"/>
            </p:cNvSpPr>
            <p:nvPr userDrawn="1"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09" name="Rectangle 85"/>
            <p:cNvSpPr>
              <a:spLocks noChangeArrowheads="1"/>
            </p:cNvSpPr>
            <p:nvPr userDrawn="1"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99" name="Rectangle 75"/>
          <p:cNvSpPr>
            <a:spLocks noChangeArrowheads="1"/>
          </p:cNvSpPr>
          <p:nvPr/>
        </p:nvSpPr>
        <p:spPr bwMode="gray">
          <a:xfrm>
            <a:off x="6964363" y="6350"/>
            <a:ext cx="2179637" cy="254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113" name="Group 89"/>
          <p:cNvGrpSpPr>
            <a:grpSpLocks/>
          </p:cNvGrpSpPr>
          <p:nvPr/>
        </p:nvGrpSpPr>
        <p:grpSpPr bwMode="auto">
          <a:xfrm>
            <a:off x="1905000" y="0"/>
            <a:ext cx="642938" cy="285750"/>
            <a:chOff x="768" y="1700"/>
            <a:chExt cx="405" cy="2620"/>
          </a:xfrm>
        </p:grpSpPr>
        <p:sp>
          <p:nvSpPr>
            <p:cNvPr id="1114" name="Rectangle 90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5" name="Rectangle 91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16" name="Group 92"/>
          <p:cNvGrpSpPr>
            <a:grpSpLocks/>
          </p:cNvGrpSpPr>
          <p:nvPr/>
        </p:nvGrpSpPr>
        <p:grpSpPr bwMode="auto">
          <a:xfrm>
            <a:off x="3810000" y="0"/>
            <a:ext cx="642938" cy="285750"/>
            <a:chOff x="768" y="1700"/>
            <a:chExt cx="405" cy="2620"/>
          </a:xfrm>
        </p:grpSpPr>
        <p:sp>
          <p:nvSpPr>
            <p:cNvPr id="1117" name="Rectangle 93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19" name="Group 95"/>
          <p:cNvGrpSpPr>
            <a:grpSpLocks/>
          </p:cNvGrpSpPr>
          <p:nvPr/>
        </p:nvGrpSpPr>
        <p:grpSpPr bwMode="auto">
          <a:xfrm>
            <a:off x="5791200" y="0"/>
            <a:ext cx="642938" cy="285750"/>
            <a:chOff x="768" y="1700"/>
            <a:chExt cx="405" cy="2620"/>
          </a:xfrm>
        </p:grpSpPr>
        <p:sp>
          <p:nvSpPr>
            <p:cNvPr id="1120" name="Rectangle 96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1" name="Rectangle 97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22" name="Group 98"/>
          <p:cNvGrpSpPr>
            <a:grpSpLocks/>
          </p:cNvGrpSpPr>
          <p:nvPr/>
        </p:nvGrpSpPr>
        <p:grpSpPr bwMode="auto">
          <a:xfrm>
            <a:off x="7772400" y="0"/>
            <a:ext cx="642938" cy="304800"/>
            <a:chOff x="768" y="1700"/>
            <a:chExt cx="405" cy="2620"/>
          </a:xfrm>
        </p:grpSpPr>
        <p:sp>
          <p:nvSpPr>
            <p:cNvPr id="1123" name="Rectangle 99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4" name="Rectangle 100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86" name="Picture 62" descr="2"/>
          <p:cNvPicPr>
            <a:picLocks noChangeAspect="1" noChangeArrowheads="1"/>
          </p:cNvPicPr>
          <p:nvPr/>
        </p:nvPicPr>
        <p:blipFill>
          <a:blip r:embed="rId18" cstate="print"/>
          <a:srcRect b="90"/>
          <a:stretch>
            <a:fillRect/>
          </a:stretch>
        </p:blipFill>
        <p:spPr bwMode="gray">
          <a:xfrm>
            <a:off x="7361238" y="55563"/>
            <a:ext cx="1676400" cy="1643062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276350" y="457200"/>
            <a:ext cx="64960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grpSp>
        <p:nvGrpSpPr>
          <p:cNvPr id="1125" name="Group 101"/>
          <p:cNvGrpSpPr>
            <a:grpSpLocks/>
          </p:cNvGrpSpPr>
          <p:nvPr/>
        </p:nvGrpSpPr>
        <p:grpSpPr bwMode="auto">
          <a:xfrm>
            <a:off x="152400" y="0"/>
            <a:ext cx="457200" cy="261938"/>
            <a:chOff x="768" y="1700"/>
            <a:chExt cx="405" cy="2620"/>
          </a:xfrm>
        </p:grpSpPr>
        <p:sp>
          <p:nvSpPr>
            <p:cNvPr id="1126" name="Rectangle 102"/>
            <p:cNvSpPr>
              <a:spLocks noChangeArrowheads="1"/>
            </p:cNvSpPr>
            <p:nvPr userDrawn="1"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" name="Rectangle 103"/>
            <p:cNvSpPr>
              <a:spLocks noChangeArrowheads="1"/>
            </p:cNvSpPr>
            <p:nvPr userDrawn="1"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28" name="Group 104"/>
          <p:cNvGrpSpPr>
            <a:grpSpLocks/>
          </p:cNvGrpSpPr>
          <p:nvPr/>
        </p:nvGrpSpPr>
        <p:grpSpPr bwMode="auto">
          <a:xfrm rot="37800000">
            <a:off x="283369" y="4331494"/>
            <a:ext cx="550862" cy="1117600"/>
            <a:chOff x="1060" y="0"/>
            <a:chExt cx="394" cy="4320"/>
          </a:xfrm>
        </p:grpSpPr>
        <p:sp>
          <p:nvSpPr>
            <p:cNvPr id="1129" name="Rectangle 105"/>
            <p:cNvSpPr>
              <a:spLocks noChangeArrowheads="1"/>
            </p:cNvSpPr>
            <p:nvPr userDrawn="1"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" name="Rectangle 106"/>
            <p:cNvSpPr>
              <a:spLocks noChangeArrowheads="1"/>
            </p:cNvSpPr>
            <p:nvPr userDrawn="1"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31" name="Group 107"/>
          <p:cNvGrpSpPr>
            <a:grpSpLocks/>
          </p:cNvGrpSpPr>
          <p:nvPr/>
        </p:nvGrpSpPr>
        <p:grpSpPr bwMode="auto">
          <a:xfrm rot="27000000">
            <a:off x="283369" y="5779294"/>
            <a:ext cx="550862" cy="1117600"/>
            <a:chOff x="1060" y="0"/>
            <a:chExt cx="394" cy="4320"/>
          </a:xfrm>
        </p:grpSpPr>
        <p:sp>
          <p:nvSpPr>
            <p:cNvPr id="1132" name="Rectangle 108"/>
            <p:cNvSpPr>
              <a:spLocks noChangeArrowheads="1"/>
            </p:cNvSpPr>
            <p:nvPr userDrawn="1"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3" name="Rectangle 109"/>
            <p:cNvSpPr>
              <a:spLocks noChangeArrowheads="1"/>
            </p:cNvSpPr>
            <p:nvPr userDrawn="1"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" grpId="0" animBg="1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jpeg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12" Type="http://schemas.openxmlformats.org/officeDocument/2006/relationships/image" Target="../media/image16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wmf"/><Relationship Id="rId11" Type="http://schemas.openxmlformats.org/officeDocument/2006/relationships/image" Target="../media/image15.jpeg"/><Relationship Id="rId5" Type="http://schemas.openxmlformats.org/officeDocument/2006/relationships/image" Target="../media/image9.wmf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4214810" y="5085184"/>
            <a:ext cx="4786346" cy="1558526"/>
          </a:xfr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kk-KZ" sz="2400" b="0" dirty="0" smtClean="0">
                <a:solidFill>
                  <a:srgbClr val="0070C0"/>
                </a:solidFill>
              </a:rPr>
              <a:t>Преподаватель технологии </a:t>
            </a:r>
            <a:br>
              <a:rPr lang="kk-KZ" sz="2400" b="0" dirty="0" smtClean="0">
                <a:solidFill>
                  <a:srgbClr val="0070C0"/>
                </a:solidFill>
              </a:rPr>
            </a:br>
            <a:r>
              <a:rPr lang="kk-KZ" sz="2400" b="0" dirty="0" smtClean="0">
                <a:solidFill>
                  <a:srgbClr val="0070C0"/>
                </a:solidFill>
              </a:rPr>
              <a:t> Гимназии №2</a:t>
            </a:r>
            <a:br>
              <a:rPr lang="kk-KZ" sz="2400" b="0" dirty="0" smtClean="0">
                <a:solidFill>
                  <a:srgbClr val="0070C0"/>
                </a:solidFill>
              </a:rPr>
            </a:br>
            <a:r>
              <a:rPr lang="kk-KZ" sz="2400" b="0" dirty="0" smtClean="0">
                <a:solidFill>
                  <a:srgbClr val="0070C0"/>
                </a:solidFill>
              </a:rPr>
              <a:t>Боганова Н.А.</a:t>
            </a:r>
            <a:endParaRPr lang="ru-RU" sz="1800" b="0" dirty="0" smtClean="0">
              <a:solidFill>
                <a:srgbClr val="0070C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00232" y="2714620"/>
            <a:ext cx="6929486" cy="2226548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lnSpc>
                <a:spcPct val="80000"/>
              </a:lnSpc>
            </a:pPr>
            <a:endParaRPr lang="ru-RU" sz="2400" dirty="0" smtClean="0"/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</a:rPr>
              <a:t>Тема: Овощи.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</a:rPr>
              <a:t> Приготовление салата «Винегрет»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</a:rPr>
              <a:t> класс</a:t>
            </a:r>
          </a:p>
          <a:p>
            <a:pPr algn="ctr" eaLnBrk="1" hangingPunct="1">
              <a:lnSpc>
                <a:spcPct val="80000"/>
              </a:lnSpc>
            </a:pPr>
            <a:endParaRPr lang="ru-RU" sz="2400" dirty="0" smtClean="0"/>
          </a:p>
          <a:p>
            <a:pPr algn="ctr" eaLnBrk="1" hangingPunct="1">
              <a:lnSpc>
                <a:spcPct val="80000"/>
              </a:lnSpc>
            </a:pPr>
            <a:endParaRPr lang="ru-RU" sz="2400" dirty="0" smtClean="0"/>
          </a:p>
          <a:p>
            <a:pPr algn="ctr" eaLnBrk="1" hangingPunct="1">
              <a:lnSpc>
                <a:spcPct val="80000"/>
              </a:lnSpc>
            </a:pPr>
            <a:endParaRPr lang="ru-RU" sz="2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457200"/>
            <a:ext cx="7616130" cy="762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sz="2400" dirty="0" smtClean="0"/>
              <a:t>Правила приготовления и хранения салатов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76" y="1600200"/>
            <a:ext cx="4099584" cy="4525963"/>
          </a:xfrm>
        </p:spPr>
        <p:txBody>
          <a:bodyPr/>
          <a:lstStyle/>
          <a:p>
            <a:r>
              <a:rPr lang="ru-RU" sz="2000" dirty="0" smtClean="0"/>
              <a:t>Продукты в салате должны сочетаться по вкусу.</a:t>
            </a:r>
          </a:p>
          <a:p>
            <a:r>
              <a:rPr lang="ru-RU" sz="2000" dirty="0" smtClean="0"/>
              <a:t>Салат заправляют и украшают перед подачей на стол.</a:t>
            </a:r>
          </a:p>
          <a:p>
            <a:r>
              <a:rPr lang="ru-RU" sz="2000" dirty="0" smtClean="0"/>
              <a:t>Заправленный салат хранится в холодильнике 6 часов, а не заправленный 12 часов.</a:t>
            </a:r>
          </a:p>
          <a:p>
            <a:r>
              <a:rPr lang="ru-RU" sz="2000" dirty="0" smtClean="0"/>
              <a:t>Нельзя в салате соединять теплые и холодные продукты, он быстро испортится.</a:t>
            </a:r>
          </a:p>
          <a:p>
            <a:r>
              <a:rPr lang="ru-RU" sz="2000" dirty="0" smtClean="0"/>
              <a:t>Нельзя готовить и хранить салаты в металлической посуде.</a:t>
            </a:r>
          </a:p>
          <a:p>
            <a:endParaRPr lang="ru-RU" sz="1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6" y="1643050"/>
            <a:ext cx="3384376" cy="2115235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429256" y="4096435"/>
            <a:ext cx="3463224" cy="227050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69672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285728"/>
            <a:ext cx="7724806" cy="114300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Технология приготовления салата «Винегрет».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76" y="1600200"/>
            <a:ext cx="4099584" cy="5043510"/>
          </a:xfrm>
        </p:spPr>
        <p:txBody>
          <a:bodyPr/>
          <a:lstStyle/>
          <a:p>
            <a:pPr lvl="0"/>
            <a:r>
              <a:rPr lang="ru-RU" dirty="0" smtClean="0"/>
              <a:t>Сварить морковь, картофель и свеклу</a:t>
            </a:r>
          </a:p>
          <a:p>
            <a:pPr lvl="0"/>
            <a:r>
              <a:rPr lang="ru-RU" dirty="0" smtClean="0"/>
              <a:t>Сваренные овощи очистить от кожицы</a:t>
            </a:r>
          </a:p>
          <a:p>
            <a:pPr lvl="0"/>
            <a:r>
              <a:rPr lang="ru-RU" dirty="0" smtClean="0"/>
              <a:t> квашенную капусту отжать, огурцы промыть</a:t>
            </a:r>
          </a:p>
          <a:p>
            <a:endParaRPr lang="ru-RU" dirty="0"/>
          </a:p>
        </p:txBody>
      </p:sp>
      <p:pic>
        <p:nvPicPr>
          <p:cNvPr id="8" name="Содержимое 5" descr="vinegre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gray">
          <a:xfrm>
            <a:off x="5357818" y="1500174"/>
            <a:ext cx="3629025" cy="2419350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7" descr="1105-Kulinar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4071942"/>
            <a:ext cx="3591754" cy="2533079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69672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285728"/>
            <a:ext cx="7724806" cy="114300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Технология приготовления салата «Винегрет».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1538" y="1600200"/>
            <a:ext cx="4286280" cy="5043510"/>
          </a:xfrm>
        </p:spPr>
        <p:txBody>
          <a:bodyPr/>
          <a:lstStyle/>
          <a:p>
            <a:pPr lvl="0"/>
            <a:r>
              <a:rPr lang="ru-RU" sz="2800" dirty="0" smtClean="0"/>
              <a:t>Очищенные свеклу, картофель и морковь нарезать кубиками, лук нашинковать. </a:t>
            </a:r>
          </a:p>
          <a:p>
            <a:pPr lvl="0"/>
            <a:r>
              <a:rPr lang="ru-RU" sz="2800" dirty="0" smtClean="0"/>
              <a:t>Соединить овощи, посолить, заправить растительным маслом </a:t>
            </a:r>
          </a:p>
          <a:p>
            <a:r>
              <a:rPr lang="ru-RU" sz="2800" dirty="0" smtClean="0"/>
              <a:t>Винегрет уложить горкой в салатник, посыпать зеленью, украсить овощами</a:t>
            </a:r>
            <a:endParaRPr lang="ru-RU" sz="2800" dirty="0"/>
          </a:p>
        </p:txBody>
      </p:sp>
      <p:pic>
        <p:nvPicPr>
          <p:cNvPr id="6" name="Содержимое 12" descr="vinegret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gray">
          <a:xfrm>
            <a:off x="5424516" y="1571612"/>
            <a:ext cx="3433764" cy="2357454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16" descr="ukr-vinegret-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gray">
          <a:xfrm>
            <a:off x="5455460" y="4071942"/>
            <a:ext cx="3411408" cy="2643206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69672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>
          <a:xfrm>
            <a:off x="1214414" y="285728"/>
            <a:ext cx="6357982" cy="11430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ru-RU" sz="3200" dirty="0" smtClean="0"/>
              <a:t>Закрепление материала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115616" y="1643050"/>
            <a:ext cx="8280920" cy="5214949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800" dirty="0" smtClean="0"/>
              <a:t>Почему мы должны употреблять в пищу овощи?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800" dirty="0" smtClean="0"/>
              <a:t>Какие основные группы овощей вы знаете?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800" dirty="0" smtClean="0"/>
              <a:t>В чем заключается первичная обработка овощей?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800" dirty="0" smtClean="0"/>
              <a:t>Какие формы нарезки вы узнали?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800" dirty="0" smtClean="0"/>
              <a:t>Что такое нитраты? И где они содержатся?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800" dirty="0" smtClean="0"/>
              <a:t>Какие правила приготовления и хранения салатов вы узнали?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800" dirty="0" smtClean="0"/>
              <a:t>7. Перечислите ингредиенты салата       «Винегрет».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928794" y="2722563"/>
            <a:ext cx="6072230" cy="14700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6000" u="sng" dirty="0" smtClean="0">
                <a:solidFill>
                  <a:schemeClr val="accent6">
                    <a:lumMod val="75000"/>
                  </a:schemeClr>
                </a:solidFill>
              </a:rPr>
              <a:t>СПАСИБО ЗА ВНИМАНИЕ!</a:t>
            </a:r>
          </a:p>
        </p:txBody>
      </p:sp>
      <p:pic>
        <p:nvPicPr>
          <p:cNvPr id="7170" name="Picture 2" descr="R:\юлия\кулинария\501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4214818"/>
            <a:ext cx="2000232" cy="2516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7853362" cy="12858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ru-RU" dirty="0" smtClean="0"/>
              <a:t>Цель урока:</a:t>
            </a:r>
            <a:endParaRPr lang="ru-RU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285852" y="1285860"/>
            <a:ext cx="7572428" cy="4714908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 smtClean="0"/>
              <a:t>                 </a:t>
            </a:r>
          </a:p>
          <a:p>
            <a:pPr eaLnBrk="1" hangingPunct="1">
              <a:lnSpc>
                <a:spcPct val="90000"/>
              </a:lnSpc>
            </a:pPr>
            <a:r>
              <a:rPr lang="ru-RU" sz="6400" dirty="0" smtClean="0"/>
              <a:t>Узнать пользу овощей</a:t>
            </a:r>
          </a:p>
          <a:p>
            <a:pPr eaLnBrk="1" hangingPunct="1">
              <a:lnSpc>
                <a:spcPct val="90000"/>
              </a:lnSpc>
            </a:pPr>
            <a:r>
              <a:rPr lang="ru-RU" sz="6400" dirty="0" smtClean="0"/>
              <a:t>Познакомиться со способами  первичной и тепловой обработки  овощей</a:t>
            </a:r>
          </a:p>
          <a:p>
            <a:pPr lvl="0">
              <a:lnSpc>
                <a:spcPct val="90000"/>
              </a:lnSpc>
            </a:pPr>
            <a:r>
              <a:rPr lang="ru-RU" sz="6400" dirty="0" smtClean="0"/>
              <a:t>Изучить приёмы нарезки овощей</a:t>
            </a:r>
          </a:p>
          <a:p>
            <a:pPr lvl="0">
              <a:lnSpc>
                <a:spcPct val="90000"/>
              </a:lnSpc>
            </a:pPr>
            <a:r>
              <a:rPr lang="ru-RU" sz="6400" dirty="0" smtClean="0"/>
              <a:t>Узнать о вреде нитратов</a:t>
            </a:r>
          </a:p>
          <a:p>
            <a:pPr lvl="0">
              <a:lnSpc>
                <a:spcPct val="90000"/>
              </a:lnSpc>
            </a:pPr>
            <a:r>
              <a:rPr lang="ru-RU" sz="6400" dirty="0" smtClean="0"/>
              <a:t>Ознакомится с понятием «Салаты»</a:t>
            </a:r>
          </a:p>
          <a:p>
            <a:pPr lvl="0">
              <a:lnSpc>
                <a:spcPct val="90000"/>
              </a:lnSpc>
            </a:pPr>
            <a:r>
              <a:rPr lang="ru-RU" sz="6400" dirty="0" smtClean="0"/>
              <a:t>Ознакомится с рецептом салата «Винегрет»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6400" dirty="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/>
              <a:t> </a:t>
            </a:r>
          </a:p>
        </p:txBody>
      </p:sp>
      <p:pic>
        <p:nvPicPr>
          <p:cNvPr id="7" name="Рисунок 6" descr="C:\Users\wWw\AppData\Local\Microsoft\Windows\INetCache\Content.Word\fruits-vagy-4.jpg"/>
          <p:cNvPicPr/>
          <p:nvPr/>
        </p:nvPicPr>
        <p:blipFill>
          <a:blip r:embed="rId2"/>
          <a:srcRect l="3215" t="7246" r="5543" b="68006"/>
          <a:stretch>
            <a:fillRect/>
          </a:stretch>
        </p:blipFill>
        <p:spPr bwMode="auto">
          <a:xfrm>
            <a:off x="1142976" y="5214950"/>
            <a:ext cx="7839075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>
          <a:xfrm>
            <a:off x="1142977" y="285728"/>
            <a:ext cx="6215105" cy="107157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dirty="0" smtClean="0"/>
              <a:t>  Чем полезны овощи?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142976" y="1428737"/>
            <a:ext cx="8143932" cy="4429156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ОВОЩИ </a:t>
            </a:r>
            <a:r>
              <a:rPr lang="ru-RU" sz="2400" dirty="0" smtClean="0"/>
              <a:t>- огородные плоды и зелень, употребляемые в пищу; незаменимые продукты питания.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dirty="0" smtClean="0"/>
              <a:t>Содержат необходимые для организма человека </a:t>
            </a:r>
            <a:r>
              <a:rPr lang="ru-RU" sz="2400" dirty="0" smtClean="0">
                <a:solidFill>
                  <a:srgbClr val="FF0000"/>
                </a:solidFill>
              </a:rPr>
              <a:t>витамины и минеральные соли, белки</a:t>
            </a:r>
            <a:r>
              <a:rPr lang="ru-RU" sz="2400" dirty="0" smtClean="0"/>
              <a:t>, различные органические кислоты, эфирные масла, благоприятно воздействующие на процессы пищеварения.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dirty="0" smtClean="0"/>
              <a:t>Добавление овощей к любому блюду,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dirty="0" smtClean="0"/>
              <a:t>приготовленному из мяса рыбы и других продуктов, способствует лучшему его усвоению.</a:t>
            </a:r>
          </a:p>
          <a:p>
            <a:pPr eaLnBrk="1" hangingPunct="1">
              <a:buFont typeface="Wingdings" pitchFamily="2" charset="2"/>
              <a:buNone/>
            </a:pPr>
            <a:endParaRPr lang="ru-RU" sz="2400" dirty="0" smtClean="0"/>
          </a:p>
        </p:txBody>
      </p:sp>
      <p:pic>
        <p:nvPicPr>
          <p:cNvPr id="6" name="Рисунок 5" descr="C:\Users\wWw\AppData\Local\Microsoft\Windows\INetCache\Content.Word\fruits-vagy-4.jpg"/>
          <p:cNvPicPr/>
          <p:nvPr/>
        </p:nvPicPr>
        <p:blipFill>
          <a:blip r:embed="rId2"/>
          <a:srcRect l="7572" t="69763" b="2365"/>
          <a:stretch>
            <a:fillRect/>
          </a:stretch>
        </p:blipFill>
        <p:spPr bwMode="auto">
          <a:xfrm>
            <a:off x="1643042" y="5429264"/>
            <a:ext cx="67437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2"/>
          <p:cNvSpPr>
            <a:spLocks noGrp="1" noChangeArrowheads="1"/>
          </p:cNvSpPr>
          <p:nvPr>
            <p:ph type="title"/>
          </p:nvPr>
        </p:nvSpPr>
        <p:spPr>
          <a:xfrm>
            <a:off x="1214414" y="285728"/>
            <a:ext cx="6000792" cy="10715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sz="3200" dirty="0" smtClean="0"/>
              <a:t>Основные группы овощей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276350" y="1600200"/>
            <a:ext cx="7410450" cy="535719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КОРНЕПЛОДЫ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КЛУБНЕПЛОДЫ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КАПУСТНЫЕ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ТЫКВЕННЫЕ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БОБОВЫЕ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ТОМАТНЫЕ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ЛУКОВИЧНЫЕ 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ПРЯНЫЕ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ДЕСЕРТНЫЕ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САЛАТНО-ШПИНАТНЫЕ </a:t>
            </a:r>
            <a:endParaRPr lang="ru-RU" sz="2400" dirty="0" smtClean="0"/>
          </a:p>
        </p:txBody>
      </p:sp>
      <p:pic>
        <p:nvPicPr>
          <p:cNvPr id="8197" name="Picture 4" descr="CARR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5283994" y="1073931"/>
            <a:ext cx="37465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 descr="EGGPLA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9481" y="4220859"/>
            <a:ext cx="1295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7" descr="GARLIC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1500" y="4723789"/>
            <a:ext cx="1128371" cy="71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8" descr="POTAT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2143116"/>
            <a:ext cx="1296396" cy="625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9" descr="MCNA01091_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78258" y="3542518"/>
            <a:ext cx="828675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2" descr="MCj0112422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29751" y="3065636"/>
            <a:ext cx="1079500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13" descr="MCj0215371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1214422"/>
            <a:ext cx="846137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15" descr="MCj02461270000[1]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26502" y="2475582"/>
            <a:ext cx="1124133" cy="102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Картинки по запросу картинка рисунок помидор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361" y="4190874"/>
            <a:ext cx="1343603" cy="8431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0" y="5500702"/>
            <a:ext cx="643762" cy="8978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78" y="5000636"/>
            <a:ext cx="1233488" cy="923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5786454"/>
            <a:ext cx="1314394" cy="7523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33" y="2802105"/>
            <a:ext cx="1445094" cy="1445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0" y="5214950"/>
            <a:ext cx="1094980" cy="8690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1142976" y="357166"/>
            <a:ext cx="5857916" cy="10715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ru-RU" sz="3200" dirty="0" smtClean="0"/>
              <a:t>Способ первичной обработки овощи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142976" y="1428736"/>
            <a:ext cx="7786742" cy="4071966"/>
          </a:xfrm>
        </p:spPr>
        <p:txBody>
          <a:bodyPr/>
          <a:lstStyle/>
          <a:p>
            <a:pPr eaLnBrk="1" hangingPunct="1">
              <a:buNone/>
            </a:pPr>
            <a:r>
              <a:rPr lang="ru-RU" sz="2800" dirty="0" smtClean="0"/>
              <a:t>- </a:t>
            </a:r>
            <a:r>
              <a:rPr lang="ru-RU" dirty="0" smtClean="0"/>
              <a:t>Сортировка</a:t>
            </a:r>
          </a:p>
          <a:p>
            <a:pPr eaLnBrk="1" hangingPunct="1">
              <a:buNone/>
            </a:pPr>
            <a:r>
              <a:rPr lang="ru-RU" dirty="0" smtClean="0"/>
              <a:t>- Помывка (иногда просушивают)</a:t>
            </a:r>
          </a:p>
          <a:p>
            <a:pPr eaLnBrk="1" hangingPunct="1">
              <a:buNone/>
            </a:pPr>
            <a:r>
              <a:rPr lang="ru-RU" dirty="0" smtClean="0"/>
              <a:t>- Очищают от кожуры (если необходимо)</a:t>
            </a:r>
          </a:p>
          <a:p>
            <a:pPr eaLnBrk="1" hangingPunct="1">
              <a:buNone/>
            </a:pPr>
            <a:r>
              <a:rPr lang="ru-RU" dirty="0" smtClean="0"/>
              <a:t>- Повторная помывка</a:t>
            </a:r>
          </a:p>
          <a:p>
            <a:pPr eaLnBrk="1" hangingPunct="1">
              <a:buNone/>
            </a:pPr>
            <a:r>
              <a:rPr lang="ru-RU" dirty="0" smtClean="0"/>
              <a:t>- Нарезают или натирают на терке, или измельчают другим способом                                       </a:t>
            </a:r>
            <a:r>
              <a:rPr lang="ru-RU" sz="3200" dirty="0" smtClean="0"/>
              <a:t>                                                                      </a:t>
            </a:r>
          </a:p>
        </p:txBody>
      </p:sp>
      <p:pic>
        <p:nvPicPr>
          <p:cNvPr id="5" name="Рисунок 4" descr="C:\Users\wWw\AppData\Local\Microsoft\Windows\INetCache\Content.Word\fruits-vagy-4.jpg"/>
          <p:cNvPicPr/>
          <p:nvPr/>
        </p:nvPicPr>
        <p:blipFill>
          <a:blip r:embed="rId2"/>
          <a:srcRect t="35294" b="31707"/>
          <a:stretch>
            <a:fillRect/>
          </a:stretch>
        </p:blipFill>
        <p:spPr bwMode="auto">
          <a:xfrm>
            <a:off x="1500166" y="5286388"/>
            <a:ext cx="7143799" cy="145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1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6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6286544" cy="100013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Способы нарезки овощей</a:t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483768" y="3212976"/>
            <a:ext cx="5088628" cy="1440160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2000" dirty="0" smtClean="0"/>
              <a:t>Какие формы нарезки овощей вы видите?</a:t>
            </a:r>
          </a:p>
          <a:p>
            <a:r>
              <a:rPr lang="ru-RU" dirty="0"/>
              <a:t> полукольца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3929066"/>
            <a:ext cx="1357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Соломка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43306" y="3929066"/>
            <a:ext cx="1285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Брусочки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14942" y="3929066"/>
            <a:ext cx="1071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Кубики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429388" y="3929066"/>
            <a:ext cx="1143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Ломтики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87824" y="5589240"/>
            <a:ext cx="6554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Кружочки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64088" y="5301208"/>
            <a:ext cx="1512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Кольца и</a:t>
            </a:r>
            <a:endParaRPr lang="ru-RU" dirty="0"/>
          </a:p>
        </p:txBody>
      </p:sp>
      <p:pic>
        <p:nvPicPr>
          <p:cNvPr id="2050" name="Picture 2" descr="D:\Рабочий стол 2\slide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428736"/>
            <a:ext cx="6949976" cy="5205412"/>
          </a:xfrm>
          <a:prstGeom prst="rect">
            <a:avLst/>
          </a:prstGeom>
          <a:ln>
            <a:solidFill>
              <a:srgbClr val="92D050"/>
            </a:solidFill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Нитраты.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76" y="1285861"/>
            <a:ext cx="7543824" cy="4500594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Нитраты</a:t>
            </a:r>
            <a:r>
              <a:rPr lang="ru-RU" sz="2000" dirty="0" smtClean="0"/>
              <a:t> – это соли азотной кислоты, используемые как удобрения в с</a:t>
            </a:r>
            <a:r>
              <a:rPr lang="ru-RU" sz="2000" dirty="0"/>
              <a:t>ельском </a:t>
            </a:r>
            <a:r>
              <a:rPr lang="ru-RU" sz="2000" dirty="0" smtClean="0"/>
              <a:t>хозяйстве. Их избыток приводит к накоплению в овощах и к отравлению организма человека</a:t>
            </a:r>
          </a:p>
          <a:p>
            <a:pPr>
              <a:buNone/>
            </a:pPr>
            <a:r>
              <a:rPr lang="ru-RU" sz="2000" dirty="0" smtClean="0"/>
              <a:t>                                   </a:t>
            </a:r>
            <a:r>
              <a:rPr lang="ru-RU" sz="2000" b="1" dirty="0" smtClean="0">
                <a:solidFill>
                  <a:srgbClr val="FF0000"/>
                </a:solidFill>
              </a:rPr>
              <a:t>Как от них избавится?</a:t>
            </a:r>
          </a:p>
          <a:p>
            <a:r>
              <a:rPr lang="ru-RU" sz="2000" dirty="0" smtClean="0"/>
              <a:t>В огурцах нужно срезать кожуру и хвостики.</a:t>
            </a:r>
          </a:p>
          <a:p>
            <a:r>
              <a:rPr lang="ru-RU" sz="2000" dirty="0" smtClean="0"/>
              <a:t>В капусте не употреблять в пищу верхние листья и кочерыжку.</a:t>
            </a:r>
          </a:p>
          <a:p>
            <a:r>
              <a:rPr lang="ru-RU" sz="2000" dirty="0" smtClean="0"/>
              <a:t>В зелени петрушки и укропа не употреблять а пищу стебли растения.</a:t>
            </a:r>
          </a:p>
          <a:p>
            <a:r>
              <a:rPr lang="ru-RU" sz="2000" dirty="0" smtClean="0"/>
              <a:t>В морковке нужно срезать позеленевшие части.</a:t>
            </a:r>
          </a:p>
          <a:p>
            <a:r>
              <a:rPr lang="ru-RU" sz="2000" dirty="0" smtClean="0"/>
              <a:t>Позеленевший картофель вообще не употреблять в пищу.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88" y="5143512"/>
            <a:ext cx="2304256" cy="1536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5214950"/>
            <a:ext cx="2109235" cy="1493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59" y="5072074"/>
            <a:ext cx="2223666" cy="16611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82744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457200"/>
            <a:ext cx="5867418" cy="1042974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sz="3600" dirty="0" smtClean="0"/>
              <a:t>Тепловая обработка овощей.</a:t>
            </a:r>
            <a:endParaRPr lang="ru-RU" sz="36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142976" y="1600200"/>
            <a:ext cx="8001024" cy="4525963"/>
          </a:xfrm>
        </p:spPr>
        <p:txBody>
          <a:bodyPr/>
          <a:lstStyle/>
          <a:p>
            <a:r>
              <a:rPr lang="ru-RU" sz="2400" dirty="0" smtClean="0"/>
              <a:t>Для приготовлении овощных блюд используют все виды тепловой обработки: варку, тушение, запекание, варку на пару, </a:t>
            </a:r>
            <a:r>
              <a:rPr lang="ru-RU" sz="2400" dirty="0" err="1" smtClean="0"/>
              <a:t>припускание</a:t>
            </a:r>
            <a:r>
              <a:rPr lang="ru-RU" sz="2400" dirty="0" smtClean="0"/>
              <a:t> (тушение в небольшом количестве жидкости), </a:t>
            </a:r>
            <a:r>
              <a:rPr lang="ru-RU" sz="2400" dirty="0" err="1" smtClean="0"/>
              <a:t>пассирование</a:t>
            </a:r>
            <a:r>
              <a:rPr lang="ru-RU" sz="2400" dirty="0" smtClean="0"/>
              <a:t> (обжаривание в раст</a:t>
            </a:r>
            <a:r>
              <a:rPr lang="ru-RU" sz="2400" dirty="0" smtClean="0"/>
              <a:t>ительном</a:t>
            </a:r>
            <a:r>
              <a:rPr lang="ru-RU" sz="2400" dirty="0" smtClean="0"/>
              <a:t> </a:t>
            </a:r>
            <a:r>
              <a:rPr lang="ru-RU" sz="2400" dirty="0" smtClean="0"/>
              <a:t>м</a:t>
            </a:r>
            <a:r>
              <a:rPr lang="ru-RU" sz="2400" dirty="0" smtClean="0"/>
              <a:t>асле).</a:t>
            </a:r>
            <a:endParaRPr lang="ru-RU" sz="2400" dirty="0" smtClean="0"/>
          </a:p>
          <a:p>
            <a:r>
              <a:rPr lang="ru-RU" sz="2400" dirty="0" smtClean="0"/>
              <a:t>Свеклу и морковь варят в несоленой воде, чтобы не ухудшить вкус и ускорить процесс приготовления.</a:t>
            </a:r>
          </a:p>
          <a:p>
            <a:r>
              <a:rPr lang="ru-RU" sz="2400" dirty="0" smtClean="0"/>
              <a:t>Другие овощи опускают в кипящую подсоленную воду и варят в кожуре на слабом огне.</a:t>
            </a:r>
          </a:p>
          <a:p>
            <a:r>
              <a:rPr lang="ru-RU" sz="2400" dirty="0" smtClean="0"/>
              <a:t>При варки овощей жидкости должно быть не много и крышка кастрюли закрыта, чтобы не улетучивались полезные вещества.</a:t>
            </a:r>
          </a:p>
          <a:p>
            <a:endParaRPr lang="ru-RU" sz="24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3428145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457200"/>
            <a:ext cx="5938856" cy="762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</a:t>
            </a:r>
            <a:r>
              <a:rPr lang="ru-RU" sz="3200" dirty="0">
                <a:solidFill>
                  <a:schemeClr val="tx1"/>
                </a:solidFill>
              </a:rPr>
              <a:t>О</a:t>
            </a:r>
            <a:r>
              <a:rPr lang="ru-RU" sz="3200" dirty="0" smtClean="0">
                <a:solidFill>
                  <a:schemeClr val="tx1"/>
                </a:solidFill>
              </a:rPr>
              <a:t>вощные салаты.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6350" y="1357298"/>
            <a:ext cx="7653368" cy="4768865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Овощные салаты </a:t>
            </a:r>
            <a:r>
              <a:rPr lang="ru-RU" sz="2400" dirty="0" smtClean="0"/>
              <a:t>– </a:t>
            </a:r>
            <a:r>
              <a:rPr lang="ru-RU" sz="2400" dirty="0"/>
              <a:t>это не только запах лета, тепла, это источник </a:t>
            </a:r>
            <a:r>
              <a:rPr lang="ru-RU" sz="2400" b="1" dirty="0"/>
              <a:t>витаминов</a:t>
            </a:r>
            <a:r>
              <a:rPr lang="ru-RU" sz="2400" dirty="0"/>
              <a:t>, которые необходимы людям, особенно зимой, поэтому ни один обед не должен обходиться без салата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b="1" dirty="0" smtClean="0">
                <a:solidFill>
                  <a:srgbClr val="FF0000"/>
                </a:solidFill>
              </a:rPr>
              <a:t>Овощные </a:t>
            </a:r>
            <a:r>
              <a:rPr lang="ru-RU" sz="2400" b="1" dirty="0" smtClean="0">
                <a:solidFill>
                  <a:srgbClr val="FF0000"/>
                </a:solidFill>
              </a:rPr>
              <a:t>салаты</a:t>
            </a:r>
            <a:r>
              <a:rPr lang="ru-RU" sz="2400" dirty="0" smtClean="0"/>
              <a:t> </a:t>
            </a:r>
            <a:r>
              <a:rPr lang="ru-RU" sz="2400" dirty="0"/>
              <a:t>– </a:t>
            </a:r>
            <a:r>
              <a:rPr lang="ru-RU" sz="2400" dirty="0" smtClean="0"/>
              <a:t>это блюда </a:t>
            </a:r>
            <a:r>
              <a:rPr lang="ru-RU" sz="2400" dirty="0"/>
              <a:t>из одного или нескольких видов </a:t>
            </a:r>
            <a:r>
              <a:rPr lang="ru-RU" sz="2400" dirty="0" smtClean="0"/>
              <a:t>овощей (ассорти) сырых, вареных, соленых или маринованных, сдобренных заправкой: </a:t>
            </a:r>
            <a:r>
              <a:rPr lang="ru-RU" sz="2400" dirty="0"/>
              <a:t>сметаной, майонезом или растительное масло. </a:t>
            </a:r>
            <a:endParaRPr lang="ru-RU" sz="2400" dirty="0" smtClean="0"/>
          </a:p>
          <a:p>
            <a:r>
              <a:rPr lang="ru-RU" sz="2400" dirty="0" smtClean="0"/>
              <a:t>Для украшения салатов</a:t>
            </a:r>
          </a:p>
          <a:p>
            <a:pPr>
              <a:buNone/>
            </a:pPr>
            <a:r>
              <a:rPr lang="ru-RU" sz="2400" dirty="0" smtClean="0"/>
              <a:t>    используют зелень.</a:t>
            </a:r>
          </a:p>
          <a:p>
            <a:pPr marL="0" indent="0">
              <a:buNone/>
            </a:pPr>
            <a:endParaRPr lang="ru-RU" sz="2400" dirty="0"/>
          </a:p>
          <a:p>
            <a:endParaRPr lang="ru-RU" sz="2400" dirty="0"/>
          </a:p>
        </p:txBody>
      </p:sp>
      <p:pic>
        <p:nvPicPr>
          <p:cNvPr id="1026" name="Picture 2" descr="D:\Рабочий стол 2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474424"/>
            <a:ext cx="2714644" cy="2383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47216120"/>
      </p:ext>
    </p:extLst>
  </p:cSld>
  <p:clrMapOvr>
    <a:masterClrMapping/>
  </p:clrMapOvr>
</p:sld>
</file>

<file path=ppt/theme/theme1.xml><?xml version="1.0" encoding="utf-8"?>
<a:theme xmlns:a="http://schemas.openxmlformats.org/drawingml/2006/main" name="овощи">
  <a:themeElements>
    <a:clrScheme name="Default Design 1">
      <a:dk1>
        <a:srgbClr val="000000"/>
      </a:dk1>
      <a:lt1>
        <a:srgbClr val="FFFFFF"/>
      </a:lt1>
      <a:dk2>
        <a:srgbClr val="FDD903"/>
      </a:dk2>
      <a:lt2>
        <a:srgbClr val="B2B2B2"/>
      </a:lt2>
      <a:accent1>
        <a:srgbClr val="FF9900"/>
      </a:accent1>
      <a:accent2>
        <a:srgbClr val="76C73F"/>
      </a:accent2>
      <a:accent3>
        <a:srgbClr val="FFFFFF"/>
      </a:accent3>
      <a:accent4>
        <a:srgbClr val="000000"/>
      </a:accent4>
      <a:accent5>
        <a:srgbClr val="FFCAAA"/>
      </a:accent5>
      <a:accent6>
        <a:srgbClr val="6AB438"/>
      </a:accent6>
      <a:hlink>
        <a:srgbClr val="E2507A"/>
      </a:hlink>
      <a:folHlink>
        <a:srgbClr val="5ACAA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FDD903"/>
        </a:dk2>
        <a:lt2>
          <a:srgbClr val="B2B2B2"/>
        </a:lt2>
        <a:accent1>
          <a:srgbClr val="FF9900"/>
        </a:accent1>
        <a:accent2>
          <a:srgbClr val="76C73F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6AB438"/>
        </a:accent6>
        <a:hlink>
          <a:srgbClr val="E2507A"/>
        </a:hlink>
        <a:folHlink>
          <a:srgbClr val="5ACA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AFE91F"/>
        </a:dk2>
        <a:lt2>
          <a:srgbClr val="B2B2B2"/>
        </a:lt2>
        <a:accent1>
          <a:srgbClr val="70D34D"/>
        </a:accent1>
        <a:accent2>
          <a:srgbClr val="4192DB"/>
        </a:accent2>
        <a:accent3>
          <a:srgbClr val="FFFFFF"/>
        </a:accent3>
        <a:accent4>
          <a:srgbClr val="000000"/>
        </a:accent4>
        <a:accent5>
          <a:srgbClr val="BBE6B2"/>
        </a:accent5>
        <a:accent6>
          <a:srgbClr val="3A84C6"/>
        </a:accent6>
        <a:hlink>
          <a:srgbClr val="EC7A24"/>
        </a:hlink>
        <a:folHlink>
          <a:srgbClr val="AB6C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72D3F6"/>
        </a:dk2>
        <a:lt2>
          <a:srgbClr val="B2B2B2"/>
        </a:lt2>
        <a:accent1>
          <a:srgbClr val="51A0E1"/>
        </a:accent1>
        <a:accent2>
          <a:srgbClr val="7FCD53"/>
        </a:accent2>
        <a:accent3>
          <a:srgbClr val="FFFFFF"/>
        </a:accent3>
        <a:accent4>
          <a:srgbClr val="000000"/>
        </a:accent4>
        <a:accent5>
          <a:srgbClr val="B3CDEE"/>
        </a:accent5>
        <a:accent6>
          <a:srgbClr val="72BA4A"/>
        </a:accent6>
        <a:hlink>
          <a:srgbClr val="CB518E"/>
        </a:hlink>
        <a:folHlink>
          <a:srgbClr val="DB86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овощи</Template>
  <TotalTime>849</TotalTime>
  <Words>605</Words>
  <Application>Microsoft Office PowerPoint</Application>
  <PresentationFormat>Экран (4:3)</PresentationFormat>
  <Paragraphs>90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овощи</vt:lpstr>
      <vt:lpstr>Преподаватель технологии   Гимназии №2 Боганова Н.А.</vt:lpstr>
      <vt:lpstr>Цель урока:</vt:lpstr>
      <vt:lpstr>  Чем полезны овощи?</vt:lpstr>
      <vt:lpstr>Основные группы овощей</vt:lpstr>
      <vt:lpstr>Способ первичной обработки овощи</vt:lpstr>
      <vt:lpstr> Способы нарезки овощей </vt:lpstr>
      <vt:lpstr>Нитраты.</vt:lpstr>
      <vt:lpstr>Тепловая обработка овощей.</vt:lpstr>
      <vt:lpstr>          Овощные салаты.</vt:lpstr>
      <vt:lpstr>Правила приготовления и хранения салатов.</vt:lpstr>
      <vt:lpstr>Технология приготовления салата «Винегрет».</vt:lpstr>
      <vt:lpstr>Технология приготовления салата «Винегрет».</vt:lpstr>
      <vt:lpstr>Закрепление материала</vt:lpstr>
      <vt:lpstr>СПАСИБО ЗА ВНИМАНИЕ!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Преподаватель технологии  Рысева Юлия Владимировна</dc:title>
  <dc:creator>Mihel</dc:creator>
  <cp:lastModifiedBy>wWw</cp:lastModifiedBy>
  <cp:revision>92</cp:revision>
  <dcterms:created xsi:type="dcterms:W3CDTF">2011-11-05T17:51:19Z</dcterms:created>
  <dcterms:modified xsi:type="dcterms:W3CDTF">2021-11-19T18:26:10Z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1177643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