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sldIdLst>
    <p:sldId id="256" r:id="rId2"/>
    <p:sldId id="311" r:id="rId3"/>
    <p:sldId id="312" r:id="rId4"/>
    <p:sldId id="313" r:id="rId5"/>
    <p:sldId id="287" r:id="rId6"/>
    <p:sldId id="276" r:id="rId7"/>
    <p:sldId id="264" r:id="rId8"/>
    <p:sldId id="265" r:id="rId9"/>
    <p:sldId id="297" r:id="rId10"/>
    <p:sldId id="288" r:id="rId11"/>
    <p:sldId id="298" r:id="rId12"/>
    <p:sldId id="296" r:id="rId13"/>
    <p:sldId id="291" r:id="rId14"/>
    <p:sldId id="324" r:id="rId15"/>
    <p:sldId id="319" r:id="rId16"/>
    <p:sldId id="323" r:id="rId17"/>
    <p:sldId id="318" r:id="rId18"/>
    <p:sldId id="320" r:id="rId19"/>
    <p:sldId id="300" r:id="rId20"/>
    <p:sldId id="301" r:id="rId21"/>
    <p:sldId id="303" r:id="rId22"/>
    <p:sldId id="304" r:id="rId23"/>
    <p:sldId id="305" r:id="rId24"/>
    <p:sldId id="306" r:id="rId25"/>
    <p:sldId id="307" r:id="rId26"/>
    <p:sldId id="308" r:id="rId27"/>
    <p:sldId id="310" r:id="rId28"/>
    <p:sldId id="309" r:id="rId29"/>
    <p:sldId id="27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53" autoAdjust="0"/>
    <p:restoredTop sz="94660"/>
  </p:normalViewPr>
  <p:slideViewPr>
    <p:cSldViewPr snapToGrid="0">
      <p:cViewPr varScale="1">
        <p:scale>
          <a:sx n="73" d="100"/>
          <a:sy n="73" d="100"/>
        </p:scale>
        <p:origin x="-570"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8A60B-E1C2-44F1-8CDB-8AF8DDE46187}"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ru-RU"/>
        </a:p>
      </dgm:t>
    </dgm:pt>
    <dgm:pt modelId="{14CDAF69-0BDD-4486-BD44-E77A9D670680}">
      <dgm:prSet phldrT="[Текст]" custT="1"/>
      <dgm:spPr/>
      <dgm:t>
        <a:bodyPr/>
        <a:lstStyle/>
        <a:p>
          <a:r>
            <a:rPr lang="ru-RU" sz="1600" dirty="0" smtClean="0"/>
            <a:t>Проблема в контексте</a:t>
          </a:r>
          <a:endParaRPr lang="ru-RU" sz="1600" dirty="0"/>
        </a:p>
      </dgm:t>
    </dgm:pt>
    <dgm:pt modelId="{B488210B-8508-481A-9C44-A311617EE251}" type="parTrans" cxnId="{B1A3D3A4-3B47-4995-B020-C50BCB8B9567}">
      <dgm:prSet/>
      <dgm:spPr/>
      <dgm:t>
        <a:bodyPr/>
        <a:lstStyle/>
        <a:p>
          <a:endParaRPr lang="ru-RU"/>
        </a:p>
      </dgm:t>
    </dgm:pt>
    <dgm:pt modelId="{BF13C588-B0B8-4873-B645-9CCCF8626C8F}" type="sibTrans" cxnId="{B1A3D3A4-3B47-4995-B020-C50BCB8B9567}">
      <dgm:prSet/>
      <dgm:spPr/>
      <dgm:t>
        <a:bodyPr/>
        <a:lstStyle/>
        <a:p>
          <a:endParaRPr lang="ru-RU"/>
        </a:p>
      </dgm:t>
    </dgm:pt>
    <dgm:pt modelId="{5D23B921-09AC-4C22-AAE6-48ECC9335978}">
      <dgm:prSet phldrT="[Текст]" custT="1"/>
      <dgm:spPr/>
      <dgm:t>
        <a:bodyPr/>
        <a:lstStyle/>
        <a:p>
          <a:r>
            <a:rPr lang="ru-RU" sz="1400" b="1" dirty="0" smtClean="0"/>
            <a:t>формулировать</a:t>
          </a:r>
          <a:endParaRPr lang="ru-RU" sz="1400" b="1" dirty="0"/>
        </a:p>
      </dgm:t>
    </dgm:pt>
    <dgm:pt modelId="{06DAE57E-93D9-4FB6-8E91-B33CEFB399CD}" type="parTrans" cxnId="{A61E9613-8C52-425F-A283-991CA17E5DDC}">
      <dgm:prSet/>
      <dgm:spPr/>
      <dgm:t>
        <a:bodyPr/>
        <a:lstStyle/>
        <a:p>
          <a:endParaRPr lang="ru-RU"/>
        </a:p>
      </dgm:t>
    </dgm:pt>
    <dgm:pt modelId="{2BEAF32F-7019-4813-9A10-B4F90E186DED}" type="sibTrans" cxnId="{A61E9613-8C52-425F-A283-991CA17E5DDC}">
      <dgm:prSet/>
      <dgm:spPr/>
      <dgm:t>
        <a:bodyPr/>
        <a:lstStyle/>
        <a:p>
          <a:endParaRPr lang="ru-RU"/>
        </a:p>
      </dgm:t>
    </dgm:pt>
    <dgm:pt modelId="{B8B246A7-3383-491D-8C6E-CBB8D6DA4F7B}">
      <dgm:prSet phldrT="[Текст]" custT="1"/>
      <dgm:spPr/>
      <dgm:t>
        <a:bodyPr/>
        <a:lstStyle/>
        <a:p>
          <a:r>
            <a:rPr lang="ru-RU" sz="1600" dirty="0" smtClean="0"/>
            <a:t>Математическая проблема</a:t>
          </a:r>
          <a:endParaRPr lang="ru-RU" sz="1600" dirty="0"/>
        </a:p>
      </dgm:t>
    </dgm:pt>
    <dgm:pt modelId="{E280AF8D-2A72-403A-9101-1F143CA6B3CC}" type="parTrans" cxnId="{F39CA114-584F-4B44-8D3C-90432B96E3CD}">
      <dgm:prSet/>
      <dgm:spPr/>
      <dgm:t>
        <a:bodyPr/>
        <a:lstStyle/>
        <a:p>
          <a:endParaRPr lang="ru-RU"/>
        </a:p>
      </dgm:t>
    </dgm:pt>
    <dgm:pt modelId="{EA7ECC23-D4CC-44C4-BF30-C8151D408006}" type="sibTrans" cxnId="{F39CA114-584F-4B44-8D3C-90432B96E3CD}">
      <dgm:prSet/>
      <dgm:spPr/>
      <dgm:t>
        <a:bodyPr/>
        <a:lstStyle/>
        <a:p>
          <a:endParaRPr lang="ru-RU"/>
        </a:p>
      </dgm:t>
    </dgm:pt>
    <dgm:pt modelId="{3DD9FBF1-E520-4CBC-A680-7E3881098721}">
      <dgm:prSet phldrT="[Текст]" custT="1"/>
      <dgm:spPr/>
      <dgm:t>
        <a:bodyPr/>
        <a:lstStyle/>
        <a:p>
          <a:r>
            <a:rPr lang="ru-RU" sz="1400" b="1" dirty="0" smtClean="0"/>
            <a:t>применять</a:t>
          </a:r>
          <a:endParaRPr lang="ru-RU" sz="1400" b="1" dirty="0"/>
        </a:p>
      </dgm:t>
    </dgm:pt>
    <dgm:pt modelId="{95ADBA86-C20A-4CAA-8843-98D5CFFC6FF8}" type="parTrans" cxnId="{8CAB61FF-A302-4FD0-AE81-2468A5FDF8BC}">
      <dgm:prSet/>
      <dgm:spPr/>
      <dgm:t>
        <a:bodyPr/>
        <a:lstStyle/>
        <a:p>
          <a:endParaRPr lang="ru-RU"/>
        </a:p>
      </dgm:t>
    </dgm:pt>
    <dgm:pt modelId="{E4B80F2C-8996-4F46-A50B-5466C9E57F85}" type="sibTrans" cxnId="{8CAB61FF-A302-4FD0-AE81-2468A5FDF8BC}">
      <dgm:prSet/>
      <dgm:spPr/>
      <dgm:t>
        <a:bodyPr/>
        <a:lstStyle/>
        <a:p>
          <a:endParaRPr lang="ru-RU"/>
        </a:p>
      </dgm:t>
    </dgm:pt>
    <dgm:pt modelId="{A46A966D-D6F2-4AF4-86CD-177B8315867A}">
      <dgm:prSet phldrT="[Текст]"/>
      <dgm:spPr/>
      <dgm:t>
        <a:bodyPr/>
        <a:lstStyle/>
        <a:p>
          <a:r>
            <a:rPr lang="ru-RU" dirty="0" smtClean="0"/>
            <a:t>Математические результаты</a:t>
          </a:r>
          <a:endParaRPr lang="ru-RU" dirty="0"/>
        </a:p>
      </dgm:t>
    </dgm:pt>
    <dgm:pt modelId="{F86D7980-A359-4070-B907-E7A7511AB3D6}" type="parTrans" cxnId="{0D73FAE1-305E-4DB8-8959-9FFC8D2E176B}">
      <dgm:prSet/>
      <dgm:spPr/>
      <dgm:t>
        <a:bodyPr/>
        <a:lstStyle/>
        <a:p>
          <a:endParaRPr lang="ru-RU"/>
        </a:p>
      </dgm:t>
    </dgm:pt>
    <dgm:pt modelId="{005E98BF-4DFF-4238-B596-CA8D85F5EE77}" type="sibTrans" cxnId="{0D73FAE1-305E-4DB8-8959-9FFC8D2E176B}">
      <dgm:prSet/>
      <dgm:spPr/>
      <dgm:t>
        <a:bodyPr/>
        <a:lstStyle/>
        <a:p>
          <a:endParaRPr lang="ru-RU"/>
        </a:p>
      </dgm:t>
    </dgm:pt>
    <dgm:pt modelId="{56C50C79-6516-43E3-9A31-46A4F89E48F0}">
      <dgm:prSet phldrT="[Текст]" custT="1"/>
      <dgm:spPr/>
      <dgm:t>
        <a:bodyPr/>
        <a:lstStyle/>
        <a:p>
          <a:r>
            <a:rPr lang="ru-RU" sz="1400" b="1" dirty="0" smtClean="0"/>
            <a:t>интерпретировать</a:t>
          </a:r>
          <a:endParaRPr lang="ru-RU" sz="1400" b="1" dirty="0"/>
        </a:p>
      </dgm:t>
    </dgm:pt>
    <dgm:pt modelId="{09279A9D-7770-42E7-9C4F-2C571988CA49}" type="parTrans" cxnId="{2D2567E2-608C-4EF4-A37D-95C2F724E3A1}">
      <dgm:prSet/>
      <dgm:spPr/>
      <dgm:t>
        <a:bodyPr/>
        <a:lstStyle/>
        <a:p>
          <a:endParaRPr lang="ru-RU"/>
        </a:p>
      </dgm:t>
    </dgm:pt>
    <dgm:pt modelId="{423CD1F5-CCB3-40BE-980C-B8EFD5245F73}" type="sibTrans" cxnId="{2D2567E2-608C-4EF4-A37D-95C2F724E3A1}">
      <dgm:prSet/>
      <dgm:spPr/>
      <dgm:t>
        <a:bodyPr/>
        <a:lstStyle/>
        <a:p>
          <a:endParaRPr lang="ru-RU"/>
        </a:p>
      </dgm:t>
    </dgm:pt>
    <dgm:pt modelId="{37E32907-359B-4160-8603-1D88696AB432}">
      <dgm:prSet phldrT="[Текст]" custT="1"/>
      <dgm:spPr/>
      <dgm:t>
        <a:bodyPr/>
        <a:lstStyle/>
        <a:p>
          <a:r>
            <a:rPr lang="ru-RU" sz="1600" dirty="0" smtClean="0"/>
            <a:t>Результаты в контексте</a:t>
          </a:r>
          <a:endParaRPr lang="ru-RU" sz="1600" dirty="0"/>
        </a:p>
      </dgm:t>
    </dgm:pt>
    <dgm:pt modelId="{11DCAA89-6853-44DF-B1DC-F2749D1B76B5}" type="parTrans" cxnId="{7A0399A7-4173-4702-BBD7-4C1EEB1F4E51}">
      <dgm:prSet/>
      <dgm:spPr/>
      <dgm:t>
        <a:bodyPr/>
        <a:lstStyle/>
        <a:p>
          <a:endParaRPr lang="ru-RU"/>
        </a:p>
      </dgm:t>
    </dgm:pt>
    <dgm:pt modelId="{6E9E38A7-1E30-4A9B-A92D-604C9F65C866}" type="sibTrans" cxnId="{7A0399A7-4173-4702-BBD7-4C1EEB1F4E51}">
      <dgm:prSet/>
      <dgm:spPr/>
      <dgm:t>
        <a:bodyPr/>
        <a:lstStyle/>
        <a:p>
          <a:endParaRPr lang="ru-RU"/>
        </a:p>
      </dgm:t>
    </dgm:pt>
    <dgm:pt modelId="{A8710A2F-108E-44BE-A044-1910B5097EA7}">
      <dgm:prSet phldrT="[Текст]" custT="1"/>
      <dgm:spPr/>
      <dgm:t>
        <a:bodyPr/>
        <a:lstStyle/>
        <a:p>
          <a:r>
            <a:rPr lang="ru-RU" sz="1400" b="1" dirty="0" smtClean="0"/>
            <a:t>оценивать</a:t>
          </a:r>
          <a:endParaRPr lang="ru-RU" sz="1400" b="1" dirty="0"/>
        </a:p>
      </dgm:t>
    </dgm:pt>
    <dgm:pt modelId="{C875F109-6CB3-4A0A-9CC3-7C3571F8D8DB}" type="parTrans" cxnId="{E896B9B8-5DAF-4265-B752-F4275EF39F95}">
      <dgm:prSet/>
      <dgm:spPr/>
      <dgm:t>
        <a:bodyPr/>
        <a:lstStyle/>
        <a:p>
          <a:endParaRPr lang="ru-RU"/>
        </a:p>
      </dgm:t>
    </dgm:pt>
    <dgm:pt modelId="{C7D8001F-56A6-4096-933B-817AD5BF37A5}" type="sibTrans" cxnId="{E896B9B8-5DAF-4265-B752-F4275EF39F95}">
      <dgm:prSet/>
      <dgm:spPr/>
      <dgm:t>
        <a:bodyPr/>
        <a:lstStyle/>
        <a:p>
          <a:endParaRPr lang="ru-RU"/>
        </a:p>
      </dgm:t>
    </dgm:pt>
    <dgm:pt modelId="{43073325-C461-4E7E-A9A3-B60F9CFA68CF}">
      <dgm:prSet phldrT="[Текст]" custLinFactX="-28725" custLinFactY="-4336" custLinFactNeighborX="-100000" custLinFactNeighborY="-100000"/>
      <dgm:spPr/>
      <dgm:t>
        <a:bodyPr/>
        <a:lstStyle/>
        <a:p>
          <a:endParaRPr lang="ru-RU"/>
        </a:p>
      </dgm:t>
    </dgm:pt>
    <dgm:pt modelId="{B0933A04-698B-472E-82B1-AE10B7C776B9}" type="parTrans" cxnId="{6916166A-D5C9-4B16-87F8-AED11F7CD92D}">
      <dgm:prSet/>
      <dgm:spPr/>
      <dgm:t>
        <a:bodyPr/>
        <a:lstStyle/>
        <a:p>
          <a:endParaRPr lang="ru-RU"/>
        </a:p>
      </dgm:t>
    </dgm:pt>
    <dgm:pt modelId="{186209D3-FC1D-41AA-8914-6ACA6443E107}" type="sibTrans" cxnId="{6916166A-D5C9-4B16-87F8-AED11F7CD92D}">
      <dgm:prSet/>
      <dgm:spPr/>
      <dgm:t>
        <a:bodyPr/>
        <a:lstStyle/>
        <a:p>
          <a:endParaRPr lang="ru-RU"/>
        </a:p>
      </dgm:t>
    </dgm:pt>
    <dgm:pt modelId="{E95F565F-C203-4B55-A3F7-0E4D706AC856}" type="pres">
      <dgm:prSet presAssocID="{1EA8A60B-E1C2-44F1-8CDB-8AF8DDE46187}" presName="cycleMatrixDiagram" presStyleCnt="0">
        <dgm:presLayoutVars>
          <dgm:chMax val="1"/>
          <dgm:dir/>
          <dgm:animLvl val="lvl"/>
          <dgm:resizeHandles val="exact"/>
        </dgm:presLayoutVars>
      </dgm:prSet>
      <dgm:spPr/>
      <dgm:t>
        <a:bodyPr/>
        <a:lstStyle/>
        <a:p>
          <a:endParaRPr lang="ru-RU"/>
        </a:p>
      </dgm:t>
    </dgm:pt>
    <dgm:pt modelId="{FB4CCF6B-F594-4006-ACCB-3CD6610ADF44}" type="pres">
      <dgm:prSet presAssocID="{1EA8A60B-E1C2-44F1-8CDB-8AF8DDE46187}" presName="children" presStyleCnt="0"/>
      <dgm:spPr/>
    </dgm:pt>
    <dgm:pt modelId="{0631C074-8DDF-4AE4-BD00-D7A3A3F1837F}" type="pres">
      <dgm:prSet presAssocID="{1EA8A60B-E1C2-44F1-8CDB-8AF8DDE46187}" presName="child1group" presStyleCnt="0"/>
      <dgm:spPr/>
    </dgm:pt>
    <dgm:pt modelId="{C9028646-24FB-4F9F-BEA0-17EE6125CD98}" type="pres">
      <dgm:prSet presAssocID="{1EA8A60B-E1C2-44F1-8CDB-8AF8DDE46187}" presName="child1" presStyleLbl="bgAcc1" presStyleIdx="0" presStyleCnt="4" custScaleX="135367" custScaleY="27940" custLinFactNeighborX="94904" custLinFactNeighborY="-34824"/>
      <dgm:spPr/>
      <dgm:t>
        <a:bodyPr/>
        <a:lstStyle/>
        <a:p>
          <a:endParaRPr lang="ru-RU"/>
        </a:p>
      </dgm:t>
    </dgm:pt>
    <dgm:pt modelId="{C07C785F-787F-4300-8ED1-2CD013C4C26B}" type="pres">
      <dgm:prSet presAssocID="{1EA8A60B-E1C2-44F1-8CDB-8AF8DDE46187}" presName="child1Text" presStyleLbl="bgAcc1" presStyleIdx="0" presStyleCnt="4">
        <dgm:presLayoutVars>
          <dgm:bulletEnabled val="1"/>
        </dgm:presLayoutVars>
      </dgm:prSet>
      <dgm:spPr/>
      <dgm:t>
        <a:bodyPr/>
        <a:lstStyle/>
        <a:p>
          <a:endParaRPr lang="ru-RU"/>
        </a:p>
      </dgm:t>
    </dgm:pt>
    <dgm:pt modelId="{E2C22E1A-535A-4F6F-BBEC-61BF9606169E}" type="pres">
      <dgm:prSet presAssocID="{1EA8A60B-E1C2-44F1-8CDB-8AF8DDE46187}" presName="child2group" presStyleCnt="0"/>
      <dgm:spPr/>
    </dgm:pt>
    <dgm:pt modelId="{8AA66B9A-96F8-407E-989B-2F9A5A57763C}" type="pres">
      <dgm:prSet presAssocID="{1EA8A60B-E1C2-44F1-8CDB-8AF8DDE46187}" presName="child2" presStyleLbl="bgAcc1" presStyleIdx="1" presStyleCnt="4" custScaleY="31743" custLinFactY="19395" custLinFactNeighborX="85895" custLinFactNeighborY="100000"/>
      <dgm:spPr/>
      <dgm:t>
        <a:bodyPr/>
        <a:lstStyle/>
        <a:p>
          <a:endParaRPr lang="ru-RU"/>
        </a:p>
      </dgm:t>
    </dgm:pt>
    <dgm:pt modelId="{976257AE-133C-4C2D-9EE9-DE94E3847AE9}" type="pres">
      <dgm:prSet presAssocID="{1EA8A60B-E1C2-44F1-8CDB-8AF8DDE46187}" presName="child2Text" presStyleLbl="bgAcc1" presStyleIdx="1" presStyleCnt="4">
        <dgm:presLayoutVars>
          <dgm:bulletEnabled val="1"/>
        </dgm:presLayoutVars>
      </dgm:prSet>
      <dgm:spPr/>
      <dgm:t>
        <a:bodyPr/>
        <a:lstStyle/>
        <a:p>
          <a:endParaRPr lang="ru-RU"/>
        </a:p>
      </dgm:t>
    </dgm:pt>
    <dgm:pt modelId="{DAF86066-06E8-4D80-A283-0DAB3D2F118C}" type="pres">
      <dgm:prSet presAssocID="{1EA8A60B-E1C2-44F1-8CDB-8AF8DDE46187}" presName="child3group" presStyleCnt="0"/>
      <dgm:spPr/>
    </dgm:pt>
    <dgm:pt modelId="{298CA8A5-E5CE-4DF3-8B60-6B208657A8C6}" type="pres">
      <dgm:prSet presAssocID="{1EA8A60B-E1C2-44F1-8CDB-8AF8DDE46187}" presName="child3" presStyleLbl="bgAcc1" presStyleIdx="2" presStyleCnt="4" custScaleX="144200" custScaleY="25516" custLinFactNeighborX="-72146" custLinFactNeighborY="38999"/>
      <dgm:spPr/>
      <dgm:t>
        <a:bodyPr/>
        <a:lstStyle/>
        <a:p>
          <a:endParaRPr lang="ru-RU"/>
        </a:p>
      </dgm:t>
    </dgm:pt>
    <dgm:pt modelId="{0C9E2729-E094-4C63-858B-32565297D2FF}" type="pres">
      <dgm:prSet presAssocID="{1EA8A60B-E1C2-44F1-8CDB-8AF8DDE46187}" presName="child3Text" presStyleLbl="bgAcc1" presStyleIdx="2" presStyleCnt="4">
        <dgm:presLayoutVars>
          <dgm:bulletEnabled val="1"/>
        </dgm:presLayoutVars>
      </dgm:prSet>
      <dgm:spPr/>
      <dgm:t>
        <a:bodyPr/>
        <a:lstStyle/>
        <a:p>
          <a:endParaRPr lang="ru-RU"/>
        </a:p>
      </dgm:t>
    </dgm:pt>
    <dgm:pt modelId="{DF58C6C8-E837-4A49-8F32-4E5695CA777D}" type="pres">
      <dgm:prSet presAssocID="{1EA8A60B-E1C2-44F1-8CDB-8AF8DDE46187}" presName="child4group" presStyleCnt="0"/>
      <dgm:spPr/>
    </dgm:pt>
    <dgm:pt modelId="{889EBE60-1299-4E2A-93C1-2558628BBCEA}" type="pres">
      <dgm:prSet presAssocID="{1EA8A60B-E1C2-44F1-8CDB-8AF8DDE46187}" presName="child4" presStyleLbl="bgAcc1" presStyleIdx="3" presStyleCnt="4" custScaleY="22736" custLinFactNeighborX="-80588" custLinFactNeighborY="-94710"/>
      <dgm:spPr/>
      <dgm:t>
        <a:bodyPr/>
        <a:lstStyle/>
        <a:p>
          <a:endParaRPr lang="ru-RU"/>
        </a:p>
      </dgm:t>
    </dgm:pt>
    <dgm:pt modelId="{AA033264-48EE-467C-A50D-358C6ABDE3F8}" type="pres">
      <dgm:prSet presAssocID="{1EA8A60B-E1C2-44F1-8CDB-8AF8DDE46187}" presName="child4Text" presStyleLbl="bgAcc1" presStyleIdx="3" presStyleCnt="4">
        <dgm:presLayoutVars>
          <dgm:bulletEnabled val="1"/>
        </dgm:presLayoutVars>
      </dgm:prSet>
      <dgm:spPr/>
      <dgm:t>
        <a:bodyPr/>
        <a:lstStyle/>
        <a:p>
          <a:endParaRPr lang="ru-RU"/>
        </a:p>
      </dgm:t>
    </dgm:pt>
    <dgm:pt modelId="{93C40E11-9610-4A9F-AA1B-CBA0A9E10241}" type="pres">
      <dgm:prSet presAssocID="{1EA8A60B-E1C2-44F1-8CDB-8AF8DDE46187}" presName="childPlaceholder" presStyleCnt="0"/>
      <dgm:spPr/>
    </dgm:pt>
    <dgm:pt modelId="{7E4018A8-D7CE-4EDD-8AC5-4F434DF3B3B5}" type="pres">
      <dgm:prSet presAssocID="{1EA8A60B-E1C2-44F1-8CDB-8AF8DDE46187}" presName="circle" presStyleCnt="0"/>
      <dgm:spPr/>
    </dgm:pt>
    <dgm:pt modelId="{951AD647-0327-42BE-B8AB-CD7AB792C219}" type="pres">
      <dgm:prSet presAssocID="{1EA8A60B-E1C2-44F1-8CDB-8AF8DDE46187}" presName="quadrant1" presStyleLbl="node1" presStyleIdx="0" presStyleCnt="4" custScaleX="195189" custScaleY="88090" custLinFactNeighborX="-74103" custLinFactNeighborY="7682">
        <dgm:presLayoutVars>
          <dgm:chMax val="1"/>
          <dgm:bulletEnabled val="1"/>
        </dgm:presLayoutVars>
      </dgm:prSet>
      <dgm:spPr/>
      <dgm:t>
        <a:bodyPr/>
        <a:lstStyle/>
        <a:p>
          <a:endParaRPr lang="ru-RU"/>
        </a:p>
      </dgm:t>
    </dgm:pt>
    <dgm:pt modelId="{C7A834CE-A1C4-4CFD-9B84-EF89A253E920}" type="pres">
      <dgm:prSet presAssocID="{1EA8A60B-E1C2-44F1-8CDB-8AF8DDE46187}" presName="quadrant2" presStyleLbl="node1" presStyleIdx="1" presStyleCnt="4" custScaleX="196278" custScaleY="89998" custLinFactNeighborX="77665" custLinFactNeighborY="5390">
        <dgm:presLayoutVars>
          <dgm:chMax val="1"/>
          <dgm:bulletEnabled val="1"/>
        </dgm:presLayoutVars>
      </dgm:prSet>
      <dgm:spPr/>
      <dgm:t>
        <a:bodyPr/>
        <a:lstStyle/>
        <a:p>
          <a:endParaRPr lang="ru-RU"/>
        </a:p>
      </dgm:t>
    </dgm:pt>
    <dgm:pt modelId="{41C6B4C2-69D3-4114-A44E-D451CAF36EEE}" type="pres">
      <dgm:prSet presAssocID="{1EA8A60B-E1C2-44F1-8CDB-8AF8DDE46187}" presName="quadrant3" presStyleLbl="node1" presStyleIdx="2" presStyleCnt="4" custScaleX="183581" custScaleY="82585" custLinFactNeighborX="87619" custLinFactNeighborY="7517">
        <dgm:presLayoutVars>
          <dgm:chMax val="1"/>
          <dgm:bulletEnabled val="1"/>
        </dgm:presLayoutVars>
      </dgm:prSet>
      <dgm:spPr/>
      <dgm:t>
        <a:bodyPr/>
        <a:lstStyle/>
        <a:p>
          <a:endParaRPr lang="ru-RU"/>
        </a:p>
      </dgm:t>
    </dgm:pt>
    <dgm:pt modelId="{200AFFE3-1CDB-4296-930A-DD9B75B015AE}" type="pres">
      <dgm:prSet presAssocID="{1EA8A60B-E1C2-44F1-8CDB-8AF8DDE46187}" presName="quadrant4" presStyleLbl="node1" presStyleIdx="3" presStyleCnt="4" custScaleX="196487" custScaleY="84008" custLinFactNeighborX="-69888" custLinFactNeighborY="6806">
        <dgm:presLayoutVars>
          <dgm:chMax val="1"/>
          <dgm:bulletEnabled val="1"/>
        </dgm:presLayoutVars>
      </dgm:prSet>
      <dgm:spPr/>
      <dgm:t>
        <a:bodyPr/>
        <a:lstStyle/>
        <a:p>
          <a:endParaRPr lang="ru-RU"/>
        </a:p>
      </dgm:t>
    </dgm:pt>
    <dgm:pt modelId="{5E4C45AE-BEA2-40CB-B730-57FF68230203}" type="pres">
      <dgm:prSet presAssocID="{1EA8A60B-E1C2-44F1-8CDB-8AF8DDE46187}" presName="quadrantPlaceholder" presStyleCnt="0"/>
      <dgm:spPr/>
    </dgm:pt>
    <dgm:pt modelId="{6FF5DAD5-F7BE-443D-B69C-5C0BCDA1E3B1}" type="pres">
      <dgm:prSet presAssocID="{1EA8A60B-E1C2-44F1-8CDB-8AF8DDE46187}" presName="center1" presStyleLbl="fgShp" presStyleIdx="0" presStyleCnt="2" custLinFactNeighborX="23631" custLinFactNeighborY="15880"/>
      <dgm:spPr/>
    </dgm:pt>
    <dgm:pt modelId="{016AB076-F8D0-44E5-8849-840CB9FDD164}" type="pres">
      <dgm:prSet presAssocID="{1EA8A60B-E1C2-44F1-8CDB-8AF8DDE46187}" presName="center2" presStyleLbl="fgShp" presStyleIdx="1" presStyleCnt="2" custLinFactNeighborX="27455" custLinFactNeighborY="22366"/>
      <dgm:spPr/>
    </dgm:pt>
  </dgm:ptLst>
  <dgm:cxnLst>
    <dgm:cxn modelId="{A61E9613-8C52-425F-A283-991CA17E5DDC}" srcId="{14CDAF69-0BDD-4486-BD44-E77A9D670680}" destId="{5D23B921-09AC-4C22-AAE6-48ECC9335978}" srcOrd="0" destOrd="0" parTransId="{06DAE57E-93D9-4FB6-8E91-B33CEFB399CD}" sibTransId="{2BEAF32F-7019-4813-9A10-B4F90E186DED}"/>
    <dgm:cxn modelId="{E896B9B8-5DAF-4265-B752-F4275EF39F95}" srcId="{37E32907-359B-4160-8603-1D88696AB432}" destId="{A8710A2F-108E-44BE-A044-1910B5097EA7}" srcOrd="0" destOrd="0" parTransId="{C875F109-6CB3-4A0A-9CC3-7C3571F8D8DB}" sibTransId="{C7D8001F-56A6-4096-933B-817AD5BF37A5}"/>
    <dgm:cxn modelId="{0D73FAE1-305E-4DB8-8959-9FFC8D2E176B}" srcId="{1EA8A60B-E1C2-44F1-8CDB-8AF8DDE46187}" destId="{A46A966D-D6F2-4AF4-86CD-177B8315867A}" srcOrd="2" destOrd="0" parTransId="{F86D7980-A359-4070-B907-E7A7511AB3D6}" sibTransId="{005E98BF-4DFF-4238-B596-CA8D85F5EE77}"/>
    <dgm:cxn modelId="{F39CA114-584F-4B44-8D3C-90432B96E3CD}" srcId="{1EA8A60B-E1C2-44F1-8CDB-8AF8DDE46187}" destId="{B8B246A7-3383-491D-8C6E-CBB8D6DA4F7B}" srcOrd="1" destOrd="0" parTransId="{E280AF8D-2A72-403A-9101-1F143CA6B3CC}" sibTransId="{EA7ECC23-D4CC-44C4-BF30-C8151D408006}"/>
    <dgm:cxn modelId="{EFF28F45-D8BB-4EAC-9963-944B74765F41}" type="presOf" srcId="{5D23B921-09AC-4C22-AAE6-48ECC9335978}" destId="{C9028646-24FB-4F9F-BEA0-17EE6125CD98}" srcOrd="0" destOrd="0" presId="urn:microsoft.com/office/officeart/2005/8/layout/cycle4#1"/>
    <dgm:cxn modelId="{B1A3D3A4-3B47-4995-B020-C50BCB8B9567}" srcId="{1EA8A60B-E1C2-44F1-8CDB-8AF8DDE46187}" destId="{14CDAF69-0BDD-4486-BD44-E77A9D670680}" srcOrd="0" destOrd="0" parTransId="{B488210B-8508-481A-9C44-A311617EE251}" sibTransId="{BF13C588-B0B8-4873-B645-9CCCF8626C8F}"/>
    <dgm:cxn modelId="{4B74DB41-E6EE-4032-ABB7-2A3B421D9EFC}" type="presOf" srcId="{3DD9FBF1-E520-4CBC-A680-7E3881098721}" destId="{8AA66B9A-96F8-407E-989B-2F9A5A57763C}" srcOrd="0" destOrd="0" presId="urn:microsoft.com/office/officeart/2005/8/layout/cycle4#1"/>
    <dgm:cxn modelId="{44F3D52B-6CB6-4EB2-A2AD-8E5B7422797C}" type="presOf" srcId="{3DD9FBF1-E520-4CBC-A680-7E3881098721}" destId="{976257AE-133C-4C2D-9EE9-DE94E3847AE9}" srcOrd="1" destOrd="0" presId="urn:microsoft.com/office/officeart/2005/8/layout/cycle4#1"/>
    <dgm:cxn modelId="{7A0399A7-4173-4702-BBD7-4C1EEB1F4E51}" srcId="{1EA8A60B-E1C2-44F1-8CDB-8AF8DDE46187}" destId="{37E32907-359B-4160-8603-1D88696AB432}" srcOrd="3" destOrd="0" parTransId="{11DCAA89-6853-44DF-B1DC-F2749D1B76B5}" sibTransId="{6E9E38A7-1E30-4A9B-A92D-604C9F65C866}"/>
    <dgm:cxn modelId="{51886E5C-15E4-485C-9B5D-84D4CA8E041B}" type="presOf" srcId="{5D23B921-09AC-4C22-AAE6-48ECC9335978}" destId="{C07C785F-787F-4300-8ED1-2CD013C4C26B}" srcOrd="1" destOrd="0" presId="urn:microsoft.com/office/officeart/2005/8/layout/cycle4#1"/>
    <dgm:cxn modelId="{0259D424-1601-4753-8CBC-783188DAF346}" type="presOf" srcId="{A46A966D-D6F2-4AF4-86CD-177B8315867A}" destId="{41C6B4C2-69D3-4114-A44E-D451CAF36EEE}" srcOrd="0" destOrd="0" presId="urn:microsoft.com/office/officeart/2005/8/layout/cycle4#1"/>
    <dgm:cxn modelId="{2D2567E2-608C-4EF4-A37D-95C2F724E3A1}" srcId="{A46A966D-D6F2-4AF4-86CD-177B8315867A}" destId="{56C50C79-6516-43E3-9A31-46A4F89E48F0}" srcOrd="0" destOrd="0" parTransId="{09279A9D-7770-42E7-9C4F-2C571988CA49}" sibTransId="{423CD1F5-CCB3-40BE-980C-B8EFD5245F73}"/>
    <dgm:cxn modelId="{6EE74CE6-0C45-4E25-A20F-9F11A89CC0FF}" type="presOf" srcId="{A8710A2F-108E-44BE-A044-1910B5097EA7}" destId="{889EBE60-1299-4E2A-93C1-2558628BBCEA}" srcOrd="0" destOrd="0" presId="urn:microsoft.com/office/officeart/2005/8/layout/cycle4#1"/>
    <dgm:cxn modelId="{AAE36524-E809-4F75-A3FB-CD956C33449E}" type="presOf" srcId="{1EA8A60B-E1C2-44F1-8CDB-8AF8DDE46187}" destId="{E95F565F-C203-4B55-A3F7-0E4D706AC856}" srcOrd="0" destOrd="0" presId="urn:microsoft.com/office/officeart/2005/8/layout/cycle4#1"/>
    <dgm:cxn modelId="{EA0C90C6-1493-469B-915F-A7C06DDA7458}" type="presOf" srcId="{B8B246A7-3383-491D-8C6E-CBB8D6DA4F7B}" destId="{C7A834CE-A1C4-4CFD-9B84-EF89A253E920}" srcOrd="0" destOrd="0" presId="urn:microsoft.com/office/officeart/2005/8/layout/cycle4#1"/>
    <dgm:cxn modelId="{8CAB61FF-A302-4FD0-AE81-2468A5FDF8BC}" srcId="{B8B246A7-3383-491D-8C6E-CBB8D6DA4F7B}" destId="{3DD9FBF1-E520-4CBC-A680-7E3881098721}" srcOrd="0" destOrd="0" parTransId="{95ADBA86-C20A-4CAA-8843-98D5CFFC6FF8}" sibTransId="{E4B80F2C-8996-4F46-A50B-5466C9E57F85}"/>
    <dgm:cxn modelId="{6916166A-D5C9-4B16-87F8-AED11F7CD92D}" srcId="{1EA8A60B-E1C2-44F1-8CDB-8AF8DDE46187}" destId="{43073325-C461-4E7E-A9A3-B60F9CFA68CF}" srcOrd="4" destOrd="0" parTransId="{B0933A04-698B-472E-82B1-AE10B7C776B9}" sibTransId="{186209D3-FC1D-41AA-8914-6ACA6443E107}"/>
    <dgm:cxn modelId="{55ABB3EA-BB0B-4F3F-8A98-338ECE37E41C}" type="presOf" srcId="{A8710A2F-108E-44BE-A044-1910B5097EA7}" destId="{AA033264-48EE-467C-A50D-358C6ABDE3F8}" srcOrd="1" destOrd="0" presId="urn:microsoft.com/office/officeart/2005/8/layout/cycle4#1"/>
    <dgm:cxn modelId="{91914F05-D81B-4D58-8912-3CE988C88A91}" type="presOf" srcId="{14CDAF69-0BDD-4486-BD44-E77A9D670680}" destId="{951AD647-0327-42BE-B8AB-CD7AB792C219}" srcOrd="0" destOrd="0" presId="urn:microsoft.com/office/officeart/2005/8/layout/cycle4#1"/>
    <dgm:cxn modelId="{12B0F9E7-EF8B-42D2-95EC-7B38E7D3A12E}" type="presOf" srcId="{56C50C79-6516-43E3-9A31-46A4F89E48F0}" destId="{0C9E2729-E094-4C63-858B-32565297D2FF}" srcOrd="1" destOrd="0" presId="urn:microsoft.com/office/officeart/2005/8/layout/cycle4#1"/>
    <dgm:cxn modelId="{B9701F73-F06A-406D-B3A8-0B72D328A8CC}" type="presOf" srcId="{37E32907-359B-4160-8603-1D88696AB432}" destId="{200AFFE3-1CDB-4296-930A-DD9B75B015AE}" srcOrd="0" destOrd="0" presId="urn:microsoft.com/office/officeart/2005/8/layout/cycle4#1"/>
    <dgm:cxn modelId="{3ADD4899-6F68-4DFF-AA7E-D3D289A72E16}" type="presOf" srcId="{56C50C79-6516-43E3-9A31-46A4F89E48F0}" destId="{298CA8A5-E5CE-4DF3-8B60-6B208657A8C6}" srcOrd="0" destOrd="0" presId="urn:microsoft.com/office/officeart/2005/8/layout/cycle4#1"/>
    <dgm:cxn modelId="{EB934A11-76B1-4F70-9966-B14ED8346653}" type="presParOf" srcId="{E95F565F-C203-4B55-A3F7-0E4D706AC856}" destId="{FB4CCF6B-F594-4006-ACCB-3CD6610ADF44}" srcOrd="0" destOrd="0" presId="urn:microsoft.com/office/officeart/2005/8/layout/cycle4#1"/>
    <dgm:cxn modelId="{49A6E20C-951F-4DF5-8EF0-6477C01E7933}" type="presParOf" srcId="{FB4CCF6B-F594-4006-ACCB-3CD6610ADF44}" destId="{0631C074-8DDF-4AE4-BD00-D7A3A3F1837F}" srcOrd="0" destOrd="0" presId="urn:microsoft.com/office/officeart/2005/8/layout/cycle4#1"/>
    <dgm:cxn modelId="{951B611A-0C3C-45BD-B09B-57EC3C9124E5}" type="presParOf" srcId="{0631C074-8DDF-4AE4-BD00-D7A3A3F1837F}" destId="{C9028646-24FB-4F9F-BEA0-17EE6125CD98}" srcOrd="0" destOrd="0" presId="urn:microsoft.com/office/officeart/2005/8/layout/cycle4#1"/>
    <dgm:cxn modelId="{2BC97612-0E6E-4017-B44D-AD009EC49DFF}" type="presParOf" srcId="{0631C074-8DDF-4AE4-BD00-D7A3A3F1837F}" destId="{C07C785F-787F-4300-8ED1-2CD013C4C26B}" srcOrd="1" destOrd="0" presId="urn:microsoft.com/office/officeart/2005/8/layout/cycle4#1"/>
    <dgm:cxn modelId="{5476F9D4-1715-4D44-A595-9885E712B5F7}" type="presParOf" srcId="{FB4CCF6B-F594-4006-ACCB-3CD6610ADF44}" destId="{E2C22E1A-535A-4F6F-BBEC-61BF9606169E}" srcOrd="1" destOrd="0" presId="urn:microsoft.com/office/officeart/2005/8/layout/cycle4#1"/>
    <dgm:cxn modelId="{63BA79A9-16B7-48C2-B669-31EB2A37714E}" type="presParOf" srcId="{E2C22E1A-535A-4F6F-BBEC-61BF9606169E}" destId="{8AA66B9A-96F8-407E-989B-2F9A5A57763C}" srcOrd="0" destOrd="0" presId="urn:microsoft.com/office/officeart/2005/8/layout/cycle4#1"/>
    <dgm:cxn modelId="{0A916A06-0741-406D-BDA2-69EC003BC522}" type="presParOf" srcId="{E2C22E1A-535A-4F6F-BBEC-61BF9606169E}" destId="{976257AE-133C-4C2D-9EE9-DE94E3847AE9}" srcOrd="1" destOrd="0" presId="urn:microsoft.com/office/officeart/2005/8/layout/cycle4#1"/>
    <dgm:cxn modelId="{2980E2D4-C925-4002-9612-CF0B09891269}" type="presParOf" srcId="{FB4CCF6B-F594-4006-ACCB-3CD6610ADF44}" destId="{DAF86066-06E8-4D80-A283-0DAB3D2F118C}" srcOrd="2" destOrd="0" presId="urn:microsoft.com/office/officeart/2005/8/layout/cycle4#1"/>
    <dgm:cxn modelId="{CCBBBC93-758E-40C2-B0F4-E694D3421FDE}" type="presParOf" srcId="{DAF86066-06E8-4D80-A283-0DAB3D2F118C}" destId="{298CA8A5-E5CE-4DF3-8B60-6B208657A8C6}" srcOrd="0" destOrd="0" presId="urn:microsoft.com/office/officeart/2005/8/layout/cycle4#1"/>
    <dgm:cxn modelId="{581B890F-47AD-4DF2-B372-7AFBDA7AEB5C}" type="presParOf" srcId="{DAF86066-06E8-4D80-A283-0DAB3D2F118C}" destId="{0C9E2729-E094-4C63-858B-32565297D2FF}" srcOrd="1" destOrd="0" presId="urn:microsoft.com/office/officeart/2005/8/layout/cycle4#1"/>
    <dgm:cxn modelId="{F06DEC36-4B80-4BC6-A156-3B84894CC20C}" type="presParOf" srcId="{FB4CCF6B-F594-4006-ACCB-3CD6610ADF44}" destId="{DF58C6C8-E837-4A49-8F32-4E5695CA777D}" srcOrd="3" destOrd="0" presId="urn:microsoft.com/office/officeart/2005/8/layout/cycle4#1"/>
    <dgm:cxn modelId="{A04276B7-63C5-495F-A5AD-13A413EAF5AB}" type="presParOf" srcId="{DF58C6C8-E837-4A49-8F32-4E5695CA777D}" destId="{889EBE60-1299-4E2A-93C1-2558628BBCEA}" srcOrd="0" destOrd="0" presId="urn:microsoft.com/office/officeart/2005/8/layout/cycle4#1"/>
    <dgm:cxn modelId="{BF9FBF31-E2BC-46B3-B86D-46BDB28BB0CB}" type="presParOf" srcId="{DF58C6C8-E837-4A49-8F32-4E5695CA777D}" destId="{AA033264-48EE-467C-A50D-358C6ABDE3F8}" srcOrd="1" destOrd="0" presId="urn:microsoft.com/office/officeart/2005/8/layout/cycle4#1"/>
    <dgm:cxn modelId="{B82C0574-8940-4D9E-AE68-A55ABAA951D6}" type="presParOf" srcId="{FB4CCF6B-F594-4006-ACCB-3CD6610ADF44}" destId="{93C40E11-9610-4A9F-AA1B-CBA0A9E10241}" srcOrd="4" destOrd="0" presId="urn:microsoft.com/office/officeart/2005/8/layout/cycle4#1"/>
    <dgm:cxn modelId="{659A64FA-95A2-4F67-951E-BC0ECC1ABCFF}" type="presParOf" srcId="{E95F565F-C203-4B55-A3F7-0E4D706AC856}" destId="{7E4018A8-D7CE-4EDD-8AC5-4F434DF3B3B5}" srcOrd="1" destOrd="0" presId="urn:microsoft.com/office/officeart/2005/8/layout/cycle4#1"/>
    <dgm:cxn modelId="{E14EC7F6-1CF4-4679-BB7D-A2A39B0437B1}" type="presParOf" srcId="{7E4018A8-D7CE-4EDD-8AC5-4F434DF3B3B5}" destId="{951AD647-0327-42BE-B8AB-CD7AB792C219}" srcOrd="0" destOrd="0" presId="urn:microsoft.com/office/officeart/2005/8/layout/cycle4#1"/>
    <dgm:cxn modelId="{59107100-04C5-4C67-A9F4-54834F404381}" type="presParOf" srcId="{7E4018A8-D7CE-4EDD-8AC5-4F434DF3B3B5}" destId="{C7A834CE-A1C4-4CFD-9B84-EF89A253E920}" srcOrd="1" destOrd="0" presId="urn:microsoft.com/office/officeart/2005/8/layout/cycle4#1"/>
    <dgm:cxn modelId="{2FB91381-2CBE-4A86-926D-D38083D65581}" type="presParOf" srcId="{7E4018A8-D7CE-4EDD-8AC5-4F434DF3B3B5}" destId="{41C6B4C2-69D3-4114-A44E-D451CAF36EEE}" srcOrd="2" destOrd="0" presId="urn:microsoft.com/office/officeart/2005/8/layout/cycle4#1"/>
    <dgm:cxn modelId="{E05D306B-E585-4ABB-A226-074EF80BFBA8}" type="presParOf" srcId="{7E4018A8-D7CE-4EDD-8AC5-4F434DF3B3B5}" destId="{200AFFE3-1CDB-4296-930A-DD9B75B015AE}" srcOrd="3" destOrd="0" presId="urn:microsoft.com/office/officeart/2005/8/layout/cycle4#1"/>
    <dgm:cxn modelId="{9993802E-2493-41FA-AB13-0130C2E0BBC3}" type="presParOf" srcId="{7E4018A8-D7CE-4EDD-8AC5-4F434DF3B3B5}" destId="{5E4C45AE-BEA2-40CB-B730-57FF68230203}" srcOrd="4" destOrd="0" presId="urn:microsoft.com/office/officeart/2005/8/layout/cycle4#1"/>
    <dgm:cxn modelId="{959E8151-D172-4C21-82D0-5AD380D07987}" type="presParOf" srcId="{E95F565F-C203-4B55-A3F7-0E4D706AC856}" destId="{6FF5DAD5-F7BE-443D-B69C-5C0BCDA1E3B1}" srcOrd="2" destOrd="0" presId="urn:microsoft.com/office/officeart/2005/8/layout/cycle4#1"/>
    <dgm:cxn modelId="{795DA845-3209-4AC9-8AA6-2B5A175C143C}" type="presParOf" srcId="{E95F565F-C203-4B55-A3F7-0E4D706AC856}" destId="{016AB076-F8D0-44E5-8849-840CB9FDD164}"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CA8A5-E5CE-4DF3-8B60-6B208657A8C6}">
      <dsp:nvSpPr>
        <dsp:cNvPr id="0" name=""/>
        <dsp:cNvSpPr/>
      </dsp:nvSpPr>
      <dsp:spPr>
        <a:xfrm>
          <a:off x="3743032" y="4654402"/>
          <a:ext cx="3610342" cy="41382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smtClean="0"/>
            <a:t>интерпретировать</a:t>
          </a:r>
          <a:endParaRPr lang="ru-RU" sz="1400" b="1" kern="1200" dirty="0"/>
        </a:p>
      </dsp:txBody>
      <dsp:txXfrm>
        <a:off x="4835225" y="4766948"/>
        <a:ext cx="2509059" cy="292190"/>
      </dsp:txXfrm>
    </dsp:sp>
    <dsp:sp modelId="{889EBE60-1299-4E2A-93C1-2558628BBCEA}">
      <dsp:nvSpPr>
        <dsp:cNvPr id="0" name=""/>
        <dsp:cNvSpPr/>
      </dsp:nvSpPr>
      <dsp:spPr>
        <a:xfrm>
          <a:off x="0" y="2536904"/>
          <a:ext cx="2503705" cy="36874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smtClean="0"/>
            <a:t>оценивать</a:t>
          </a:r>
          <a:endParaRPr lang="ru-RU" sz="1400" b="1" kern="1200" dirty="0"/>
        </a:p>
      </dsp:txBody>
      <dsp:txXfrm>
        <a:off x="8100" y="2637189"/>
        <a:ext cx="1736393" cy="260355"/>
      </dsp:txXfrm>
    </dsp:sp>
    <dsp:sp modelId="{8AA66B9A-96F8-407E-989B-2F9A5A57763C}">
      <dsp:nvSpPr>
        <dsp:cNvPr id="0" name=""/>
        <dsp:cNvSpPr/>
      </dsp:nvSpPr>
      <dsp:spPr>
        <a:xfrm>
          <a:off x="8230932" y="2489895"/>
          <a:ext cx="2503705" cy="51481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smtClean="0"/>
            <a:t>применять</a:t>
          </a:r>
          <a:endParaRPr lang="ru-RU" sz="1400" b="1" kern="1200" dirty="0"/>
        </a:p>
      </dsp:txBody>
      <dsp:txXfrm>
        <a:off x="8993353" y="2501204"/>
        <a:ext cx="1729975" cy="363495"/>
      </dsp:txXfrm>
    </dsp:sp>
    <dsp:sp modelId="{C9028646-24FB-4F9F-BEA0-17EE6125CD98}">
      <dsp:nvSpPr>
        <dsp:cNvPr id="0" name=""/>
        <dsp:cNvSpPr/>
      </dsp:nvSpPr>
      <dsp:spPr>
        <a:xfrm>
          <a:off x="3951055" y="19559"/>
          <a:ext cx="3389190" cy="45314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smtClean="0"/>
            <a:t>формулировать</a:t>
          </a:r>
          <a:endParaRPr lang="ru-RU" sz="1400" b="1" kern="1200" dirty="0"/>
        </a:p>
      </dsp:txBody>
      <dsp:txXfrm>
        <a:off x="3961009" y="29513"/>
        <a:ext cx="2352525" cy="319947"/>
      </dsp:txXfrm>
    </dsp:sp>
    <dsp:sp modelId="{951AD647-0327-42BE-B8AB-CD7AB792C219}">
      <dsp:nvSpPr>
        <dsp:cNvPr id="0" name=""/>
        <dsp:cNvSpPr/>
      </dsp:nvSpPr>
      <dsp:spPr>
        <a:xfrm>
          <a:off x="452536" y="588158"/>
          <a:ext cx="4283506" cy="1933173"/>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t>Проблема в контексте</a:t>
          </a:r>
          <a:endParaRPr lang="ru-RU" sz="1600" kern="1200" dirty="0"/>
        </a:p>
      </dsp:txBody>
      <dsp:txXfrm>
        <a:off x="1707146" y="1154371"/>
        <a:ext cx="3028896" cy="1366960"/>
      </dsp:txXfrm>
    </dsp:sp>
    <dsp:sp modelId="{C7A834CE-A1C4-4CFD-9B84-EF89A253E920}">
      <dsp:nvSpPr>
        <dsp:cNvPr id="0" name=""/>
        <dsp:cNvSpPr/>
      </dsp:nvSpPr>
      <dsp:spPr>
        <a:xfrm rot="5400000">
          <a:off x="7233288" y="-649256"/>
          <a:ext cx="1975044" cy="4307405"/>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t>Математическая проблема</a:t>
          </a:r>
          <a:endParaRPr lang="ru-RU" sz="1600" kern="1200" dirty="0"/>
        </a:p>
      </dsp:txBody>
      <dsp:txXfrm rot="-5400000">
        <a:off x="6067108" y="1095402"/>
        <a:ext cx="3045795" cy="1396567"/>
      </dsp:txXfrm>
    </dsp:sp>
    <dsp:sp modelId="{41C6B4C2-69D3-4114-A44E-D451CAF36EEE}">
      <dsp:nvSpPr>
        <dsp:cNvPr id="0" name=""/>
        <dsp:cNvSpPr/>
      </dsp:nvSpPr>
      <dsp:spPr>
        <a:xfrm rot="10800000">
          <a:off x="6424874" y="2940850"/>
          <a:ext cx="4028764" cy="1812363"/>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kern="1200" dirty="0" smtClean="0"/>
            <a:t>Математические результаты</a:t>
          </a:r>
          <a:endParaRPr lang="ru-RU" sz="2200" kern="1200" dirty="0"/>
        </a:p>
      </dsp:txBody>
      <dsp:txXfrm rot="10800000">
        <a:off x="6424874" y="2940850"/>
        <a:ext cx="2848766" cy="1281534"/>
      </dsp:txXfrm>
    </dsp:sp>
    <dsp:sp modelId="{200AFFE3-1CDB-4296-930A-DD9B75B015AE}">
      <dsp:nvSpPr>
        <dsp:cNvPr id="0" name=""/>
        <dsp:cNvSpPr/>
      </dsp:nvSpPr>
      <dsp:spPr>
        <a:xfrm rot="16200000">
          <a:off x="1764993" y="1675432"/>
          <a:ext cx="1843591" cy="4311992"/>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t>Результаты в контексте</a:t>
          </a:r>
          <a:endParaRPr lang="ru-RU" sz="1600" kern="1200" dirty="0"/>
        </a:p>
      </dsp:txBody>
      <dsp:txXfrm rot="5400000">
        <a:off x="1793746" y="2909632"/>
        <a:ext cx="3049039" cy="1303616"/>
      </dsp:txXfrm>
    </dsp:sp>
    <dsp:sp modelId="{6FF5DAD5-F7BE-443D-B69C-5C0BCDA1E3B1}">
      <dsp:nvSpPr>
        <dsp:cNvPr id="0" name=""/>
        <dsp:cNvSpPr/>
      </dsp:nvSpPr>
      <dsp:spPr>
        <a:xfrm>
          <a:off x="5167521" y="2182602"/>
          <a:ext cx="757700" cy="658869"/>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6AB076-F8D0-44E5-8849-840CB9FDD164}">
      <dsp:nvSpPr>
        <dsp:cNvPr id="0" name=""/>
        <dsp:cNvSpPr/>
      </dsp:nvSpPr>
      <dsp:spPr>
        <a:xfrm rot="10800000">
          <a:off x="5196495" y="2478748"/>
          <a:ext cx="757700" cy="658869"/>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483934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073ED0CC-082F-4160-86E5-0D6041F12778}" type="datetime1">
              <a:rPr lang="en-US" smtClean="0"/>
              <a:pPr/>
              <a:t>12/10/2022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5194080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3ED0CC-082F-4160-86E5-0D6041F12778}" type="datetime1">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5881584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3ED0CC-082F-4160-86E5-0D6041F12778}" type="datetime1">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5978179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3ED0CC-082F-4160-86E5-0D6041F12778}" type="datetime1">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6161341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3ED0CC-082F-4160-86E5-0D6041F12778}" type="datetime1">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89467947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3ED0CC-082F-4160-86E5-0D6041F12778}" type="datetime1">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7086232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426844657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407345687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2278871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3ED0CC-082F-4160-86E5-0D6041F12778}" type="datetime1">
              <a:rPr lang="en-US" smtClean="0"/>
              <a:pPr/>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39470298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pPr/>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1108795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pPr/>
              <a:t>12/10/2022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48945959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pPr/>
              <a:t>12/10/2022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41620912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ED0CC-082F-4160-86E5-0D6041F12778}" type="datetime1">
              <a:rPr lang="en-US" smtClean="0"/>
              <a:pPr/>
              <a:t>12/10/2022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91752603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73ED0CC-082F-4160-86E5-0D6041F12778}" type="datetime1">
              <a:rPr lang="en-US" smtClean="0"/>
              <a:pPr/>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4796501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73ED0CC-082F-4160-86E5-0D6041F12778}" type="datetime1">
              <a:rPr lang="en-US" smtClean="0"/>
              <a:pPr/>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0299169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73ED0CC-082F-4160-86E5-0D6041F12778}" type="datetime1">
              <a:rPr lang="en-US" smtClean="0"/>
              <a:pPr/>
              <a:t>12/10/2022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524550274"/>
      </p:ext>
    </p:extLst>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52905CC8-CF31-4D1C-8DA3-DB0F01C29D5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25" y="0"/>
            <a:ext cx="12192000" cy="6858000"/>
          </a:xfrm>
          <a:prstGeom prst="rect">
            <a:avLst/>
          </a:prstGeom>
        </p:spPr>
      </p:pic>
      <p:sp>
        <p:nvSpPr>
          <p:cNvPr id="2" name="Заголовок 1">
            <a:extLst>
              <a:ext uri="{FF2B5EF4-FFF2-40B4-BE49-F238E27FC236}">
                <a16:creationId xmlns:a16="http://schemas.microsoft.com/office/drawing/2014/main" xmlns="" id="{A8E6D426-B640-4DA1-9B29-162257DDFB64}"/>
              </a:ext>
            </a:extLst>
          </p:cNvPr>
          <p:cNvSpPr>
            <a:spLocks noGrp="1"/>
          </p:cNvSpPr>
          <p:nvPr>
            <p:ph type="ctrTitle"/>
          </p:nvPr>
        </p:nvSpPr>
        <p:spPr>
          <a:xfrm>
            <a:off x="809100" y="2371737"/>
            <a:ext cx="10573815" cy="199894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ru-RU" b="1" dirty="0"/>
              <a:t>Формирование функциональной грамотности школьников </a:t>
            </a:r>
            <a:br>
              <a:rPr lang="ru-RU" b="1" dirty="0"/>
            </a:br>
            <a:r>
              <a:rPr lang="ru-RU" b="1" dirty="0"/>
              <a:t>на уроках математики</a:t>
            </a:r>
          </a:p>
        </p:txBody>
      </p:sp>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230393917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354667581"/>
              </p:ext>
            </p:extLst>
          </p:nvPr>
        </p:nvGraphicFramePr>
        <p:xfrm>
          <a:off x="6053960" y="3432416"/>
          <a:ext cx="5108034" cy="3073497"/>
        </p:xfrm>
        <a:graphic>
          <a:graphicData uri="http://schemas.openxmlformats.org/drawingml/2006/table">
            <a:tbl>
              <a:tblPr/>
              <a:tblGrid>
                <a:gridCol w="851339">
                  <a:extLst>
                    <a:ext uri="{9D8B030D-6E8A-4147-A177-3AD203B41FA5}">
                      <a16:colId xmlns:a16="http://schemas.microsoft.com/office/drawing/2014/main" xmlns="" val="3552111515"/>
                    </a:ext>
                  </a:extLst>
                </a:gridCol>
                <a:gridCol w="851339">
                  <a:extLst>
                    <a:ext uri="{9D8B030D-6E8A-4147-A177-3AD203B41FA5}">
                      <a16:colId xmlns:a16="http://schemas.microsoft.com/office/drawing/2014/main" xmlns="" val="832477811"/>
                    </a:ext>
                  </a:extLst>
                </a:gridCol>
                <a:gridCol w="851339">
                  <a:extLst>
                    <a:ext uri="{9D8B030D-6E8A-4147-A177-3AD203B41FA5}">
                      <a16:colId xmlns:a16="http://schemas.microsoft.com/office/drawing/2014/main" xmlns="" val="1868593796"/>
                    </a:ext>
                  </a:extLst>
                </a:gridCol>
                <a:gridCol w="851339">
                  <a:extLst>
                    <a:ext uri="{9D8B030D-6E8A-4147-A177-3AD203B41FA5}">
                      <a16:colId xmlns:a16="http://schemas.microsoft.com/office/drawing/2014/main" xmlns="" val="3538148290"/>
                    </a:ext>
                  </a:extLst>
                </a:gridCol>
                <a:gridCol w="851339">
                  <a:extLst>
                    <a:ext uri="{9D8B030D-6E8A-4147-A177-3AD203B41FA5}">
                      <a16:colId xmlns:a16="http://schemas.microsoft.com/office/drawing/2014/main" xmlns="" val="4131257887"/>
                    </a:ext>
                  </a:extLst>
                </a:gridCol>
                <a:gridCol w="851339">
                  <a:extLst>
                    <a:ext uri="{9D8B030D-6E8A-4147-A177-3AD203B41FA5}">
                      <a16:colId xmlns:a16="http://schemas.microsoft.com/office/drawing/2014/main" xmlns="" val="2895633629"/>
                    </a:ext>
                  </a:extLst>
                </a:gridCol>
              </a:tblGrid>
              <a:tr h="285249">
                <a:tc rowSpan="2">
                  <a:txBody>
                    <a:bodyPr/>
                    <a:lstStyle/>
                    <a:p>
                      <a:pPr algn="ctr"/>
                      <a:r>
                        <a:rPr lang="ru-RU" sz="1100" b="1">
                          <a:solidFill>
                            <a:srgbClr val="000000"/>
                          </a:solidFill>
                          <a:effectLst/>
                          <a:latin typeface="times new roman" panose="02020603050405020304" pitchFamily="18" charset="0"/>
                        </a:rPr>
                        <a:t>Пункт отправки</a:t>
                      </a: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5">
                  <a:txBody>
                    <a:bodyPr/>
                    <a:lstStyle/>
                    <a:p>
                      <a:pPr algn="ctr"/>
                      <a:r>
                        <a:rPr lang="ru-RU" sz="1100" b="1">
                          <a:solidFill>
                            <a:srgbClr val="000000"/>
                          </a:solidFill>
                          <a:effectLst/>
                          <a:latin typeface="times new roman" panose="02020603050405020304" pitchFamily="18" charset="0"/>
                        </a:rPr>
                        <a:t>Пункт назначения</a:t>
                      </a: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754054037"/>
                  </a:ext>
                </a:extLst>
              </a:tr>
              <a:tr h="481358">
                <a:tc vMerge="1">
                  <a:txBody>
                    <a:bodyPr/>
                    <a:lstStyle/>
                    <a:p>
                      <a:endParaRPr lang="ru-RU"/>
                    </a:p>
                  </a:txBody>
                  <a:tcPr/>
                </a:tc>
                <a:tc>
                  <a:txBody>
                    <a:bodyPr/>
                    <a:lstStyle/>
                    <a:p>
                      <a:pPr algn="ctr"/>
                      <a:r>
                        <a:rPr lang="ru-RU" sz="1100" b="1">
                          <a:solidFill>
                            <a:srgbClr val="000000"/>
                          </a:solidFill>
                          <a:effectLst/>
                          <a:latin typeface="times new roman" panose="02020603050405020304" pitchFamily="18" charset="0"/>
                        </a:rPr>
                        <a:t>Архангельск</a:t>
                      </a: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b="1" dirty="0">
                          <a:solidFill>
                            <a:srgbClr val="000000"/>
                          </a:solidFill>
                          <a:effectLst/>
                          <a:latin typeface="times new roman" panose="02020603050405020304" pitchFamily="18" charset="0"/>
                        </a:rPr>
                        <a:t>Астрахань</a:t>
                      </a:r>
                      <a:endParaRPr lang="ru-RU" sz="11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b="1" dirty="0">
                          <a:solidFill>
                            <a:srgbClr val="000000"/>
                          </a:solidFill>
                          <a:effectLst/>
                          <a:latin typeface="times new roman" panose="02020603050405020304" pitchFamily="18" charset="0"/>
                        </a:rPr>
                        <a:t>Барнаул</a:t>
                      </a:r>
                      <a:endParaRPr lang="ru-RU" sz="11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b="1">
                          <a:solidFill>
                            <a:srgbClr val="000000"/>
                          </a:solidFill>
                          <a:effectLst/>
                          <a:latin typeface="times new roman" panose="02020603050405020304" pitchFamily="18" charset="0"/>
                        </a:rPr>
                        <a:t>Белгород</a:t>
                      </a: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b="1">
                          <a:solidFill>
                            <a:srgbClr val="000000"/>
                          </a:solidFill>
                          <a:effectLst/>
                          <a:latin typeface="times new roman" panose="02020603050405020304" pitchFamily="18" charset="0"/>
                        </a:rPr>
                        <a:t>Краснодар</a:t>
                      </a: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2828816"/>
                  </a:ext>
                </a:extLst>
              </a:tr>
              <a:tr h="481358">
                <a:tc>
                  <a:txBody>
                    <a:bodyPr/>
                    <a:lstStyle/>
                    <a:p>
                      <a:pPr algn="ctr"/>
                      <a:r>
                        <a:rPr lang="ru-RU" sz="1100" b="1">
                          <a:solidFill>
                            <a:srgbClr val="000000"/>
                          </a:solidFill>
                          <a:effectLst/>
                          <a:latin typeface="times new roman" panose="02020603050405020304" pitchFamily="18" charset="0"/>
                        </a:rPr>
                        <a:t>Архангельск</a:t>
                      </a: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ru-RU" sz="1100">
                          <a:solidFill>
                            <a:srgbClr val="000000"/>
                          </a:solidFill>
                          <a:effectLst/>
                          <a:latin typeface="times new roman" panose="02020603050405020304" pitchFamily="18" charset="0"/>
                        </a:rPr>
                        <a:t>9</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12</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7</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10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4351297"/>
                  </a:ext>
                </a:extLst>
              </a:tr>
              <a:tr h="481358">
                <a:tc>
                  <a:txBody>
                    <a:bodyPr/>
                    <a:lstStyle/>
                    <a:p>
                      <a:pPr algn="ctr"/>
                      <a:r>
                        <a:rPr lang="ru-RU" sz="1100" b="1">
                          <a:solidFill>
                            <a:srgbClr val="000000"/>
                          </a:solidFill>
                          <a:effectLst/>
                          <a:latin typeface="times new roman" panose="02020603050405020304" pitchFamily="18" charset="0"/>
                        </a:rPr>
                        <a:t>Астрахань</a:t>
                      </a: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9</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ru-RU" sz="1100">
                          <a:solidFill>
                            <a:srgbClr val="000000"/>
                          </a:solidFill>
                          <a:effectLst/>
                          <a:latin typeface="times new roman" panose="02020603050405020304" pitchFamily="18" charset="0"/>
                        </a:rPr>
                        <a:t>11</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8</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8</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7714931"/>
                  </a:ext>
                </a:extLst>
              </a:tr>
              <a:tr h="431408">
                <a:tc>
                  <a:txBody>
                    <a:bodyPr/>
                    <a:lstStyle/>
                    <a:p>
                      <a:pPr algn="ctr"/>
                      <a:r>
                        <a:rPr lang="ru-RU" sz="1100" b="1">
                          <a:solidFill>
                            <a:srgbClr val="000000"/>
                          </a:solidFill>
                          <a:effectLst/>
                          <a:latin typeface="times new roman" panose="02020603050405020304" pitchFamily="18" charset="0"/>
                        </a:rPr>
                        <a:t>Барнаул</a:t>
                      </a: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12</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11</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ru-RU" sz="1100">
                          <a:solidFill>
                            <a:srgbClr val="000000"/>
                          </a:solidFill>
                          <a:effectLst/>
                          <a:latin typeface="times new roman" panose="02020603050405020304" pitchFamily="18" charset="0"/>
                        </a:rPr>
                        <a:t>11</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12</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2683617"/>
                  </a:ext>
                </a:extLst>
              </a:tr>
              <a:tr h="431408">
                <a:tc>
                  <a:txBody>
                    <a:bodyPr/>
                    <a:lstStyle/>
                    <a:p>
                      <a:pPr algn="ctr"/>
                      <a:r>
                        <a:rPr lang="ru-RU" sz="1100" b="1">
                          <a:solidFill>
                            <a:srgbClr val="000000"/>
                          </a:solidFill>
                          <a:effectLst/>
                          <a:latin typeface="times new roman" panose="02020603050405020304" pitchFamily="18" charset="0"/>
                        </a:rPr>
                        <a:t>Белгород</a:t>
                      </a: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8</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8</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13</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ru-RU" sz="1100">
                          <a:solidFill>
                            <a:srgbClr val="000000"/>
                          </a:solidFill>
                          <a:effectLst/>
                          <a:latin typeface="times new roman" panose="02020603050405020304" pitchFamily="18" charset="0"/>
                        </a:rPr>
                        <a:t>9</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9596186"/>
                  </a:ext>
                </a:extLst>
              </a:tr>
              <a:tr h="481358">
                <a:tc>
                  <a:txBody>
                    <a:bodyPr/>
                    <a:lstStyle/>
                    <a:p>
                      <a:pPr algn="ctr"/>
                      <a:r>
                        <a:rPr lang="ru-RU" sz="1100" b="1">
                          <a:solidFill>
                            <a:srgbClr val="000000"/>
                          </a:solidFill>
                          <a:effectLst/>
                          <a:latin typeface="times new roman" panose="02020603050405020304" pitchFamily="18" charset="0"/>
                        </a:rPr>
                        <a:t>Краснодар</a:t>
                      </a:r>
                      <a:endParaRPr lang="ru-RU" sz="110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10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9</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14</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100">
                          <a:solidFill>
                            <a:srgbClr val="000000"/>
                          </a:solidFill>
                          <a:effectLst/>
                          <a:latin typeface="times new roman" panose="02020603050405020304" pitchFamily="18" charset="0"/>
                        </a:rPr>
                        <a:t>9</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ru-RU" sz="11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xmlns="" val="3472102395"/>
                  </a:ext>
                </a:extLst>
              </a:tr>
            </a:tbl>
          </a:graphicData>
        </a:graphic>
      </p:graphicFrame>
      <p:sp>
        <p:nvSpPr>
          <p:cNvPr id="5" name="Rectangle 1"/>
          <p:cNvSpPr>
            <a:spLocks noChangeArrowheads="1"/>
          </p:cNvSpPr>
          <p:nvPr/>
        </p:nvSpPr>
        <p:spPr bwMode="auto">
          <a:xfrm>
            <a:off x="204278" y="-137754"/>
            <a:ext cx="10510345" cy="357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76176" rIns="91440" bIns="76176" numCol="1" anchor="ctr" anchorCtr="0" compatLnSpc="1">
            <a:prstTxWarp prst="textNoShape">
              <a:avLst/>
            </a:prstTxWarp>
            <a:spAutoFit/>
          </a:bodyPr>
          <a:lstStyle>
            <a:lvl1pPr indent="190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90500" algn="just" defTabSz="914400" rtl="0" eaLnBrk="0" fontAlgn="base" latinLnBrk="0" hangingPunct="0">
              <a:lnSpc>
                <a:spcPct val="100000"/>
              </a:lnSpc>
              <a:spcBef>
                <a:spcPct val="0"/>
              </a:spcBef>
              <a:spcAft>
                <a:spcPct val="0"/>
              </a:spcAft>
              <a:buClrTx/>
              <a:buSzTx/>
              <a:buFontTx/>
              <a:buNone/>
              <a:tabLst/>
            </a:pPr>
            <a:endPar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lvl="0" algn="ctr" defTabSz="914400"/>
            <a:r>
              <a:rPr lang="ru-RU" sz="2400" b="1" dirty="0">
                <a:solidFill>
                  <a:schemeClr val="bg2"/>
                </a:solidFill>
              </a:rPr>
              <a:t>Выбор оптимального варианта</a:t>
            </a:r>
            <a:endParaRPr lang="ru-RU" altLang="ru-RU" sz="2400" dirty="0">
              <a:solidFill>
                <a:srgbClr val="000000"/>
              </a:solidFill>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Бабушка, живущая в Краснодаре, отправила 1 сентября четыре посылки своим внукам, живущим в разных городах России. В таблице дано контрольное время в сутках, установленное для пересылки посылок наземным транспортом (без учёта дня приёма) между некоторыми городами России.</a:t>
            </a: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Какая из данных посылок не была доставлена вовремя?</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В ответе укажите номер правильного варианта.</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 пункт назначения — Белгород, посылка доставлена 10 сентября</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 пункт назначения — Астрахань, посылка доставлена 12 сентября</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 пункт назначения — Барнаул, посылка доставлена 15 сентября</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 пункт назначения — Архангельск, посылка доставлена 11 сентября</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830838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nvPr>
        </p:nvGraphicFramePr>
        <p:xfrm>
          <a:off x="2362963" y="3100445"/>
          <a:ext cx="5862428" cy="2880360"/>
        </p:xfrm>
        <a:graphic>
          <a:graphicData uri="http://schemas.openxmlformats.org/drawingml/2006/table">
            <a:tbl>
              <a:tblPr/>
              <a:tblGrid>
                <a:gridCol w="1465607">
                  <a:extLst>
                    <a:ext uri="{9D8B030D-6E8A-4147-A177-3AD203B41FA5}">
                      <a16:colId xmlns:a16="http://schemas.microsoft.com/office/drawing/2014/main" xmlns="" val="3911367933"/>
                    </a:ext>
                  </a:extLst>
                </a:gridCol>
                <a:gridCol w="1465607">
                  <a:extLst>
                    <a:ext uri="{9D8B030D-6E8A-4147-A177-3AD203B41FA5}">
                      <a16:colId xmlns:a16="http://schemas.microsoft.com/office/drawing/2014/main" xmlns="" val="1034547487"/>
                    </a:ext>
                  </a:extLst>
                </a:gridCol>
                <a:gridCol w="1465607">
                  <a:extLst>
                    <a:ext uri="{9D8B030D-6E8A-4147-A177-3AD203B41FA5}">
                      <a16:colId xmlns:a16="http://schemas.microsoft.com/office/drawing/2014/main" xmlns="" val="2501833023"/>
                    </a:ext>
                  </a:extLst>
                </a:gridCol>
                <a:gridCol w="1465607">
                  <a:extLst>
                    <a:ext uri="{9D8B030D-6E8A-4147-A177-3AD203B41FA5}">
                      <a16:colId xmlns:a16="http://schemas.microsoft.com/office/drawing/2014/main" xmlns="" val="1512979052"/>
                    </a:ext>
                  </a:extLst>
                </a:gridCol>
              </a:tblGrid>
              <a:tr h="267764">
                <a:tc>
                  <a:txBody>
                    <a:bodyPr/>
                    <a:lstStyle/>
                    <a:p>
                      <a:pPr algn="l"/>
                      <a:r>
                        <a:rPr lang="ru-RU" sz="1400" b="1" dirty="0">
                          <a:solidFill>
                            <a:srgbClr val="000000"/>
                          </a:solidFill>
                          <a:effectLst/>
                          <a:latin typeface="times new roman" panose="02020603050405020304" pitchFamily="18" charset="0"/>
                        </a:rPr>
                        <a:t>Наименование продукта</a:t>
                      </a:r>
                      <a:r>
                        <a:rPr lang="ru-RU" sz="1400" dirty="0">
                          <a:solidFill>
                            <a:srgbClr val="000000"/>
                          </a:solidFill>
                          <a:effectLst/>
                          <a:latin typeface="times new roman" panose="02020603050405020304" pitchFamily="18" charset="0"/>
                        </a:rPr>
                        <a:t> </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b="1" dirty="0">
                          <a:solidFill>
                            <a:srgbClr val="000000"/>
                          </a:solidFill>
                          <a:effectLst/>
                          <a:latin typeface="times new roman" panose="02020603050405020304" pitchFamily="18" charset="0"/>
                        </a:rPr>
                        <a:t>Тверь</a:t>
                      </a:r>
                      <a:r>
                        <a:rPr lang="ru-RU" sz="1400" dirty="0">
                          <a:solidFill>
                            <a:srgbClr val="000000"/>
                          </a:solidFill>
                          <a:effectLst/>
                          <a:latin typeface="times new roman" panose="02020603050405020304" pitchFamily="18" charset="0"/>
                        </a:rPr>
                        <a:t> </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b="1" dirty="0">
                          <a:solidFill>
                            <a:srgbClr val="000000"/>
                          </a:solidFill>
                          <a:effectLst/>
                          <a:latin typeface="times new roman" panose="02020603050405020304" pitchFamily="18" charset="0"/>
                        </a:rPr>
                        <a:t>Липецк</a:t>
                      </a:r>
                      <a:r>
                        <a:rPr lang="ru-RU" sz="1400" dirty="0">
                          <a:solidFill>
                            <a:srgbClr val="000000"/>
                          </a:solidFill>
                          <a:effectLst/>
                          <a:latin typeface="times new roman" panose="02020603050405020304" pitchFamily="18" charset="0"/>
                        </a:rPr>
                        <a:t> </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b="1" dirty="0">
                          <a:solidFill>
                            <a:srgbClr val="000000"/>
                          </a:solidFill>
                          <a:effectLst/>
                          <a:latin typeface="times new roman" panose="02020603050405020304" pitchFamily="18" charset="0"/>
                        </a:rPr>
                        <a:t>Барнаул</a:t>
                      </a:r>
                      <a:r>
                        <a:rPr lang="ru-RU" sz="1400" dirty="0">
                          <a:solidFill>
                            <a:srgbClr val="000000"/>
                          </a:solidFill>
                          <a:effectLst/>
                          <a:latin typeface="times new roman" panose="02020603050405020304" pitchFamily="18" charset="0"/>
                        </a:rPr>
                        <a:t> </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8204900"/>
                  </a:ext>
                </a:extLst>
              </a:tr>
              <a:tr h="267764">
                <a:tc>
                  <a:txBody>
                    <a:bodyPr/>
                    <a:lstStyle/>
                    <a:p>
                      <a:pPr algn="l"/>
                      <a:r>
                        <a:rPr lang="ru-RU" sz="1400" dirty="0">
                          <a:solidFill>
                            <a:srgbClr val="000000"/>
                          </a:solidFill>
                          <a:effectLst/>
                          <a:latin typeface="times new roman" panose="02020603050405020304" pitchFamily="18" charset="0"/>
                        </a:rPr>
                        <a:t>Пшеничный хлеб (батон) </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smtClean="0">
                          <a:solidFill>
                            <a:srgbClr val="000000"/>
                          </a:solidFill>
                          <a:effectLst/>
                          <a:latin typeface="times new roman" panose="02020603050405020304" pitchFamily="18" charset="0"/>
                        </a:rPr>
                        <a:t>48 </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smtClean="0">
                          <a:solidFill>
                            <a:srgbClr val="000000"/>
                          </a:solidFill>
                          <a:effectLst/>
                          <a:latin typeface="times new roman" panose="02020603050405020304" pitchFamily="18" charset="0"/>
                        </a:rPr>
                        <a:t>42</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smtClean="0">
                          <a:solidFill>
                            <a:srgbClr val="000000"/>
                          </a:solidFill>
                          <a:effectLst/>
                          <a:latin typeface="times new roman" panose="02020603050405020304" pitchFamily="18" charset="0"/>
                        </a:rPr>
                        <a:t>40</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3995421"/>
                  </a:ext>
                </a:extLst>
              </a:tr>
              <a:tr h="267764">
                <a:tc>
                  <a:txBody>
                    <a:bodyPr/>
                    <a:lstStyle/>
                    <a:p>
                      <a:pPr algn="l"/>
                      <a:r>
                        <a:rPr lang="ru-RU" sz="1400">
                          <a:solidFill>
                            <a:srgbClr val="000000"/>
                          </a:solidFill>
                          <a:effectLst/>
                          <a:latin typeface="times new roman" panose="02020603050405020304" pitchFamily="18" charset="0"/>
                        </a:rPr>
                        <a:t>Молоко (1 литр) </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smtClean="0">
                          <a:solidFill>
                            <a:srgbClr val="000000"/>
                          </a:solidFill>
                          <a:effectLst/>
                          <a:latin typeface="times new roman" panose="02020603050405020304" pitchFamily="18" charset="0"/>
                        </a:rPr>
                        <a:t>67</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smtClean="0">
                          <a:solidFill>
                            <a:srgbClr val="000000"/>
                          </a:solidFill>
                          <a:effectLst/>
                          <a:latin typeface="times new roman" panose="02020603050405020304" pitchFamily="18" charset="0"/>
                        </a:rPr>
                        <a:t>70</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smtClean="0">
                          <a:solidFill>
                            <a:srgbClr val="000000"/>
                          </a:solidFill>
                          <a:effectLst/>
                          <a:latin typeface="times new roman" panose="02020603050405020304" pitchFamily="18" charset="0"/>
                        </a:rPr>
                        <a:t>68 </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9278727"/>
                  </a:ext>
                </a:extLst>
              </a:tr>
              <a:tr h="267764">
                <a:tc>
                  <a:txBody>
                    <a:bodyPr/>
                    <a:lstStyle/>
                    <a:p>
                      <a:pPr algn="l"/>
                      <a:r>
                        <a:rPr lang="ru-RU" sz="1400">
                          <a:solidFill>
                            <a:srgbClr val="000000"/>
                          </a:solidFill>
                          <a:effectLst/>
                          <a:latin typeface="times new roman" panose="02020603050405020304" pitchFamily="18" charset="0"/>
                        </a:rPr>
                        <a:t>Картофель (1 кг) </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smtClean="0">
                          <a:solidFill>
                            <a:srgbClr val="000000"/>
                          </a:solidFill>
                          <a:effectLst/>
                          <a:latin typeface="times new roman" panose="02020603050405020304" pitchFamily="18" charset="0"/>
                        </a:rPr>
                        <a:t>11</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a:solidFill>
                            <a:srgbClr val="000000"/>
                          </a:solidFill>
                          <a:effectLst/>
                          <a:latin typeface="times new roman" panose="02020603050405020304" pitchFamily="18" charset="0"/>
                        </a:rPr>
                        <a:t>13 </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a:solidFill>
                            <a:srgbClr val="000000"/>
                          </a:solidFill>
                          <a:effectLst/>
                          <a:latin typeface="times new roman" panose="02020603050405020304" pitchFamily="18" charset="0"/>
                        </a:rPr>
                        <a:t>16 </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1132517"/>
                  </a:ext>
                </a:extLst>
              </a:tr>
              <a:tr h="267764">
                <a:tc>
                  <a:txBody>
                    <a:bodyPr/>
                    <a:lstStyle/>
                    <a:p>
                      <a:pPr algn="l"/>
                      <a:r>
                        <a:rPr lang="ru-RU" sz="1400">
                          <a:solidFill>
                            <a:srgbClr val="000000"/>
                          </a:solidFill>
                          <a:effectLst/>
                          <a:latin typeface="times new roman" panose="02020603050405020304" pitchFamily="18" charset="0"/>
                        </a:rPr>
                        <a:t>Сыр (1 кг) </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a:solidFill>
                            <a:srgbClr val="000000"/>
                          </a:solidFill>
                          <a:effectLst/>
                          <a:latin typeface="times new roman" panose="02020603050405020304" pitchFamily="18" charset="0"/>
                        </a:rPr>
                        <a:t>5</a:t>
                      </a:r>
                      <a:r>
                        <a:rPr lang="ru-RU" sz="1400" dirty="0" smtClean="0">
                          <a:solidFill>
                            <a:srgbClr val="000000"/>
                          </a:solidFill>
                          <a:effectLst/>
                          <a:latin typeface="times new roman" panose="02020603050405020304" pitchFamily="18" charset="0"/>
                        </a:rPr>
                        <a:t>40 </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a:solidFill>
                            <a:srgbClr val="000000"/>
                          </a:solidFill>
                          <a:effectLst/>
                          <a:latin typeface="times new roman" panose="02020603050405020304" pitchFamily="18" charset="0"/>
                        </a:rPr>
                        <a:t>6</a:t>
                      </a:r>
                      <a:r>
                        <a:rPr lang="ru-RU" sz="1400" dirty="0" smtClean="0">
                          <a:solidFill>
                            <a:srgbClr val="000000"/>
                          </a:solidFill>
                          <a:effectLst/>
                          <a:latin typeface="times new roman" panose="02020603050405020304" pitchFamily="18" charset="0"/>
                        </a:rPr>
                        <a:t>15 </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a:solidFill>
                            <a:srgbClr val="000000"/>
                          </a:solidFill>
                          <a:effectLst/>
                          <a:latin typeface="times new roman" panose="02020603050405020304" pitchFamily="18" charset="0"/>
                        </a:rPr>
                        <a:t>5</a:t>
                      </a:r>
                      <a:r>
                        <a:rPr lang="ru-RU" sz="1400" dirty="0" smtClean="0">
                          <a:solidFill>
                            <a:srgbClr val="000000"/>
                          </a:solidFill>
                          <a:effectLst/>
                          <a:latin typeface="times new roman" panose="02020603050405020304" pitchFamily="18" charset="0"/>
                        </a:rPr>
                        <a:t>60 </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6860923"/>
                  </a:ext>
                </a:extLst>
              </a:tr>
              <a:tr h="267764">
                <a:tc>
                  <a:txBody>
                    <a:bodyPr/>
                    <a:lstStyle/>
                    <a:p>
                      <a:pPr algn="l"/>
                      <a:r>
                        <a:rPr lang="ru-RU" sz="1400">
                          <a:solidFill>
                            <a:srgbClr val="000000"/>
                          </a:solidFill>
                          <a:effectLst/>
                          <a:latin typeface="times new roman" panose="02020603050405020304" pitchFamily="18" charset="0"/>
                        </a:rPr>
                        <a:t>Мясо (говядина) (1 кг)</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a:solidFill>
                            <a:srgbClr val="000000"/>
                          </a:solidFill>
                          <a:effectLst/>
                          <a:latin typeface="times new roman" panose="02020603050405020304" pitchFamily="18" charset="0"/>
                        </a:rPr>
                        <a:t>4</a:t>
                      </a:r>
                      <a:r>
                        <a:rPr lang="ru-RU" sz="1400" dirty="0" smtClean="0">
                          <a:solidFill>
                            <a:srgbClr val="000000"/>
                          </a:solidFill>
                          <a:effectLst/>
                          <a:latin typeface="times new roman" panose="02020603050405020304" pitchFamily="18" charset="0"/>
                        </a:rPr>
                        <a:t>60 </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a:solidFill>
                            <a:srgbClr val="000000"/>
                          </a:solidFill>
                          <a:effectLst/>
                          <a:latin typeface="times new roman" panose="02020603050405020304" pitchFamily="18" charset="0"/>
                        </a:rPr>
                        <a:t>4</a:t>
                      </a:r>
                      <a:r>
                        <a:rPr lang="ru-RU" sz="1400" dirty="0" smtClean="0">
                          <a:solidFill>
                            <a:srgbClr val="000000"/>
                          </a:solidFill>
                          <a:effectLst/>
                          <a:latin typeface="times new roman" panose="02020603050405020304" pitchFamily="18" charset="0"/>
                        </a:rPr>
                        <a:t>80 </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a:solidFill>
                            <a:srgbClr val="000000"/>
                          </a:solidFill>
                          <a:effectLst/>
                          <a:latin typeface="times new roman" panose="02020603050405020304" pitchFamily="18" charset="0"/>
                        </a:rPr>
                        <a:t>4</a:t>
                      </a:r>
                      <a:r>
                        <a:rPr lang="ru-RU" sz="1400" dirty="0" smtClean="0">
                          <a:solidFill>
                            <a:srgbClr val="000000"/>
                          </a:solidFill>
                          <a:effectLst/>
                          <a:latin typeface="times new roman" panose="02020603050405020304" pitchFamily="18" charset="0"/>
                        </a:rPr>
                        <a:t>00 </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6201516"/>
                  </a:ext>
                </a:extLst>
              </a:tr>
              <a:tr h="267764">
                <a:tc>
                  <a:txBody>
                    <a:bodyPr/>
                    <a:lstStyle/>
                    <a:p>
                      <a:pPr algn="l"/>
                      <a:r>
                        <a:rPr lang="ru-RU" sz="1400" dirty="0">
                          <a:solidFill>
                            <a:srgbClr val="000000"/>
                          </a:solidFill>
                          <a:effectLst/>
                          <a:latin typeface="times new roman" panose="02020603050405020304" pitchFamily="18" charset="0"/>
                        </a:rPr>
                        <a:t>Подсолнечное масло (1 литр) </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a:solidFill>
                            <a:srgbClr val="000000"/>
                          </a:solidFill>
                          <a:effectLst/>
                          <a:latin typeface="times new roman" panose="02020603050405020304" pitchFamily="18" charset="0"/>
                        </a:rPr>
                        <a:t>9</a:t>
                      </a:r>
                      <a:r>
                        <a:rPr lang="ru-RU" sz="1400" dirty="0" smtClean="0">
                          <a:solidFill>
                            <a:srgbClr val="000000"/>
                          </a:solidFill>
                          <a:effectLst/>
                          <a:latin typeface="times new roman" panose="02020603050405020304" pitchFamily="18" charset="0"/>
                        </a:rPr>
                        <a:t>8 </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smtClean="0">
                          <a:solidFill>
                            <a:srgbClr val="000000"/>
                          </a:solidFill>
                          <a:effectLst/>
                          <a:latin typeface="times new roman" panose="02020603050405020304" pitchFamily="18" charset="0"/>
                        </a:rPr>
                        <a:t>104 </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400" dirty="0" smtClean="0">
                          <a:solidFill>
                            <a:srgbClr val="000000"/>
                          </a:solidFill>
                          <a:effectLst/>
                          <a:latin typeface="times new roman" panose="02020603050405020304" pitchFamily="18" charset="0"/>
                        </a:rPr>
                        <a:t>95</a:t>
                      </a:r>
                      <a:endParaRPr lang="ru-RU" sz="1400" dirty="0">
                        <a:solidFill>
                          <a:srgbClr val="000000"/>
                        </a:solidFill>
                        <a:effectLst/>
                        <a:latin typeface="times new roman" panose="02020603050405020304" pitchFamily="18" charset="0"/>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0406778"/>
                  </a:ext>
                </a:extLst>
              </a:tr>
            </a:tbl>
          </a:graphicData>
        </a:graphic>
      </p:graphicFrame>
      <p:sp>
        <p:nvSpPr>
          <p:cNvPr id="5" name="Rectangle 1"/>
          <p:cNvSpPr>
            <a:spLocks noChangeArrowheads="1"/>
          </p:cNvSpPr>
          <p:nvPr/>
        </p:nvSpPr>
        <p:spPr bwMode="auto">
          <a:xfrm>
            <a:off x="525525" y="-167079"/>
            <a:ext cx="10531367" cy="2769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90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90500" algn="just" defTabSz="914400" rtl="0" eaLnBrk="0" fontAlgn="base" latinLnBrk="0" hangingPunct="0">
              <a:lnSpc>
                <a:spcPct val="100000"/>
              </a:lnSpc>
              <a:spcBef>
                <a:spcPct val="0"/>
              </a:spcBef>
              <a:spcAft>
                <a:spcPct val="0"/>
              </a:spcAft>
              <a:buClrTx/>
              <a:buSzTx/>
              <a:buFontTx/>
              <a:buNone/>
              <a:tabLst/>
            </a:pPr>
            <a:endParaRPr kumimoji="0" lang="ru-RU" altLang="ru-RU" sz="1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endParaRPr lang="ru-RU" altLang="ru-RU" sz="1000" dirty="0">
              <a:solidFill>
                <a:srgbClr val="000000"/>
              </a:solidFill>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endParaRPr lang="ru-RU" altLang="ru-RU" sz="1000" dirty="0">
              <a:solidFill>
                <a:srgbClr val="000000"/>
              </a:solidFill>
              <a:latin typeface="Times New Roman" panose="02020603050405020304" pitchFamily="18" charset="0"/>
              <a:cs typeface="Times New Roman" panose="02020603050405020304" pitchFamily="18" charset="0"/>
            </a:endParaRPr>
          </a:p>
          <a:p>
            <a:pPr lvl="0" algn="ctr" defTabSz="914400"/>
            <a:r>
              <a:rPr lang="ru-RU" b="1" dirty="0">
                <a:solidFill>
                  <a:schemeClr val="bg2"/>
                </a:solidFill>
                <a:cs typeface="Arial" panose="020B0604020202020204" pitchFamily="34" charset="0"/>
              </a:rPr>
              <a:t>ОЦЕНКА ВЫЧИСЛЕНИЙ ПРИ РЕШЕНИИ ПРАКТИЧЕСКИХ ЗАДАЧ</a:t>
            </a:r>
            <a:endParaRPr kumimoji="0" lang="ru-RU" altLang="ru-RU" b="1" i="0" u="none" strike="noStrike" cap="none" normalizeH="0" baseline="0" dirty="0" smtClean="0">
              <a:ln>
                <a:noFill/>
              </a:ln>
              <a:solidFill>
                <a:schemeClr val="bg2"/>
              </a:solidFill>
              <a:effectLst/>
              <a:cs typeface="Arial" panose="020B0604020202020204" pitchFamily="34" charset="0"/>
            </a:endParaRPr>
          </a:p>
          <a:p>
            <a:pPr marL="0" marR="0" lvl="0" indent="190500" algn="just" defTabSz="914400" rtl="0" eaLnBrk="0" fontAlgn="base" latinLnBrk="0" hangingPunct="0">
              <a:lnSpc>
                <a:spcPct val="100000"/>
              </a:lnSpc>
              <a:spcBef>
                <a:spcPct val="0"/>
              </a:spcBef>
              <a:spcAft>
                <a:spcPct val="0"/>
              </a:spcAft>
              <a:buClrTx/>
              <a:buSzTx/>
              <a:buFontTx/>
              <a:buNone/>
              <a:tabLst/>
            </a:pPr>
            <a:endPar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 В таблице указаны средние цены (в рублях) на некоторые основные продукты питания в трех городах России (по данным на начало 2022 года)</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Определите, в каком из этих городов окажется самым дешевым следующий набор продуктов: 2 батона пшеничного хлеба, 3 кг картофеля, 1,5 кг говядины, 1 л подсолнечного масла. </a:t>
            </a:r>
          </a:p>
          <a:p>
            <a:pPr marL="0" marR="0" lvl="0" indent="190500" defTabSz="914400" rtl="0" eaLnBrk="0" fontAlgn="base" latinLnBrk="0" hangingPunct="0">
              <a:lnSpc>
                <a:spcPct val="100000"/>
              </a:lnSpc>
              <a:spcBef>
                <a:spcPct val="0"/>
              </a:spcBef>
              <a:spcAft>
                <a:spcPct val="0"/>
              </a:spcAft>
              <a:buClrTx/>
              <a:buSzTx/>
              <a:buFontTx/>
              <a:buNone/>
              <a:tabLst/>
            </a:pPr>
            <a:endParaRPr lang="ru-RU" altLang="ru-RU" dirty="0">
              <a:solidFill>
                <a:srgbClr val="000000"/>
              </a:solidFill>
              <a:latin typeface="Times New Roman" panose="02020603050405020304" pitchFamily="18" charset="0"/>
              <a:cs typeface="Times New Roman" panose="02020603050405020304" pitchFamily="18"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В ответ запишите стоимость данного набора продуктов в этом городе (в рублях).</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148581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5525" y="-218152"/>
            <a:ext cx="10962289" cy="5632311"/>
          </a:xfrm>
          <a:prstGeom prst="rect">
            <a:avLst/>
          </a:prstGeom>
        </p:spPr>
        <p:txBody>
          <a:bodyPr wrap="square">
            <a:spAutoFit/>
          </a:bodyPr>
          <a:lstStyle/>
          <a:p>
            <a:pPr algn="just"/>
            <a:endParaRPr lang="ru-RU" dirty="0" smtClean="0">
              <a:solidFill>
                <a:srgbClr val="000000"/>
              </a:solidFill>
              <a:latin typeface="times new roman" panose="02020603050405020304" pitchFamily="18" charset="0"/>
            </a:endParaRPr>
          </a:p>
          <a:p>
            <a:pPr algn="just"/>
            <a:endParaRPr lang="ru-RU" dirty="0">
              <a:solidFill>
                <a:srgbClr val="000000"/>
              </a:solidFill>
              <a:latin typeface="times new roman" panose="02020603050405020304" pitchFamily="18" charset="0"/>
            </a:endParaRPr>
          </a:p>
          <a:p>
            <a:pPr algn="ctr"/>
            <a:r>
              <a:rPr lang="ru-RU" dirty="0" smtClean="0">
                <a:solidFill>
                  <a:srgbClr val="000000"/>
                </a:solidFill>
                <a:latin typeface="Century" panose="02040604050505020304" pitchFamily="18" charset="0"/>
              </a:rPr>
              <a:t>                          </a:t>
            </a:r>
            <a:r>
              <a:rPr lang="ru-RU" b="1" dirty="0" smtClean="0">
                <a:solidFill>
                  <a:schemeClr val="bg2"/>
                </a:solidFill>
                <a:latin typeface="Arial" panose="020B0604020202020204" pitchFamily="34" charset="0"/>
                <a:cs typeface="Arial" panose="020B0604020202020204" pitchFamily="34" charset="0"/>
              </a:rPr>
              <a:t>ОЦЕНКА ВЫЧИСЛЕНИЙ ПРИ РЕШЕНИИ ПРАКТИЧЕСКИХ ЗАДАЧ</a:t>
            </a:r>
          </a:p>
          <a:p>
            <a:pPr algn="just"/>
            <a:endParaRPr lang="ru-RU" dirty="0">
              <a:solidFill>
                <a:srgbClr val="000000"/>
              </a:solidFill>
              <a:latin typeface="times new roman" panose="02020603050405020304" pitchFamily="18" charset="0"/>
            </a:endParaRPr>
          </a:p>
          <a:p>
            <a:pPr algn="just"/>
            <a:r>
              <a:rPr lang="ru-RU" dirty="0" smtClean="0">
                <a:solidFill>
                  <a:srgbClr val="000000"/>
                </a:solidFill>
                <a:latin typeface="times new roman" panose="02020603050405020304" pitchFamily="18" charset="0"/>
              </a:rPr>
              <a:t> Прочтите </a:t>
            </a:r>
            <a:r>
              <a:rPr lang="ru-RU" dirty="0">
                <a:solidFill>
                  <a:srgbClr val="000000"/>
                </a:solidFill>
                <a:latin typeface="times new roman" panose="02020603050405020304" pitchFamily="18" charset="0"/>
              </a:rPr>
              <a:t>текст</a:t>
            </a:r>
            <a:r>
              <a:rPr lang="ru-RU" dirty="0" smtClean="0">
                <a:solidFill>
                  <a:srgbClr val="000000"/>
                </a:solidFill>
                <a:latin typeface="times new roman" panose="02020603050405020304" pitchFamily="18" charset="0"/>
              </a:rPr>
              <a:t>.</a:t>
            </a:r>
          </a:p>
          <a:p>
            <a:pPr algn="just"/>
            <a:endParaRPr lang="ru-RU" dirty="0">
              <a:solidFill>
                <a:srgbClr val="000000"/>
              </a:solidFill>
              <a:latin typeface="times new roman" panose="02020603050405020304" pitchFamily="18" charset="0"/>
            </a:endParaRPr>
          </a:p>
          <a:p>
            <a:pPr algn="just"/>
            <a:r>
              <a:rPr lang="ru-RU" i="1" dirty="0">
                <a:solidFill>
                  <a:srgbClr val="000000"/>
                </a:solidFill>
                <a:latin typeface="times new roman" panose="02020603050405020304" pitchFamily="18" charset="0"/>
              </a:rPr>
              <a:t>Глубина океанов достигает нескольких километров. Поэтому на дне океана огромное давление. Давление равномерно увеличивается с глубиной и, например, на глубине 10 км составляет около 100 000 000 Па.</a:t>
            </a:r>
            <a:endParaRPr lang="ru-RU" dirty="0">
              <a:solidFill>
                <a:srgbClr val="000000"/>
              </a:solidFill>
              <a:latin typeface="times new roman" panose="02020603050405020304" pitchFamily="18" charset="0"/>
            </a:endParaRPr>
          </a:p>
          <a:p>
            <a:pPr algn="just"/>
            <a:r>
              <a:rPr lang="ru-RU" i="1" dirty="0">
                <a:solidFill>
                  <a:srgbClr val="000000"/>
                </a:solidFill>
                <a:latin typeface="times new roman" panose="02020603050405020304" pitchFamily="18" charset="0"/>
              </a:rPr>
              <a:t>Человек при специальной тренировке может без особых предохранительных средств погружаться на глубины, где давление воды около 800 кПа. На больших глубинах, если не принять специальных мер защиты, грудная клетка человека может не выдержать давления воды.</a:t>
            </a:r>
            <a:endParaRPr lang="ru-RU" dirty="0">
              <a:solidFill>
                <a:srgbClr val="000000"/>
              </a:solidFill>
              <a:latin typeface="times new roman" panose="02020603050405020304" pitchFamily="18" charset="0"/>
            </a:endParaRPr>
          </a:p>
          <a:p>
            <a:pPr algn="just"/>
            <a:r>
              <a:rPr lang="ru-RU" i="1" dirty="0">
                <a:solidFill>
                  <a:srgbClr val="000000"/>
                </a:solidFill>
                <a:latin typeface="times new roman" panose="02020603050405020304" pitchFamily="18" charset="0"/>
              </a:rPr>
              <a:t>На глубине, где давление 900 кПа, водолазы могут опускаться под воду, беря с собой запас сжатого воздуха, накачанного в прочные стальные баллоны. Такое снаряжение называют аквалангом. Аквалангом пользуются и спортсмены-пловцы.</a:t>
            </a:r>
            <a:endParaRPr lang="ru-RU" dirty="0">
              <a:solidFill>
                <a:srgbClr val="000000"/>
              </a:solidFill>
              <a:latin typeface="times new roman" panose="02020603050405020304" pitchFamily="18" charset="0"/>
            </a:endParaRPr>
          </a:p>
          <a:p>
            <a:pPr algn="just"/>
            <a:r>
              <a:rPr lang="ru-RU" i="1" dirty="0">
                <a:solidFill>
                  <a:srgbClr val="000000"/>
                </a:solidFill>
                <a:latin typeface="times new roman" panose="02020603050405020304" pitchFamily="18" charset="0"/>
              </a:rPr>
              <a:t>Для исследования моря на больших глубинах используют батисферы и батискафы. Батисферу опускают в море на стальном тросе со специального корабля. Батискаф не связан тросом с кораблём, он имеет собственный двигатель и может передвигаться на большой глубине в любом направлении.</a:t>
            </a:r>
            <a:endParaRPr lang="ru-RU" dirty="0">
              <a:solidFill>
                <a:srgbClr val="000000"/>
              </a:solidFill>
              <a:latin typeface="times new roman" panose="02020603050405020304" pitchFamily="18" charset="0"/>
            </a:endParaRPr>
          </a:p>
          <a:p>
            <a:pPr algn="just"/>
            <a:r>
              <a:rPr lang="ru-RU" dirty="0">
                <a:solidFill>
                  <a:srgbClr val="000000"/>
                </a:solidFill>
                <a:latin typeface="times new roman" panose="02020603050405020304" pitchFamily="18" charset="0"/>
              </a:rPr>
              <a:t> </a:t>
            </a:r>
          </a:p>
          <a:p>
            <a:pPr algn="just"/>
            <a:r>
              <a:rPr lang="ru-RU" dirty="0">
                <a:solidFill>
                  <a:srgbClr val="000000"/>
                </a:solidFill>
                <a:latin typeface="times new roman" panose="02020603050405020304" pitchFamily="18" charset="0"/>
              </a:rPr>
              <a:t>Команде спасателей необходимо погружаться под воду на протяжении 10 минут со скоростью 1 м/с. Сможет ли команда это сделать без особых предохранительных средств? Ответ обоснуйте.</a:t>
            </a:r>
            <a:endParaRPr lang="ru-RU" b="0" i="0" u="none" strike="noStrike"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xmlns="" val="7225036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523308" y="3149313"/>
            <a:ext cx="8534400" cy="3615267"/>
          </a:xfrm>
        </p:spPr>
        <p:txBody>
          <a:bodyPr/>
          <a:lstStyle/>
          <a:p>
            <a:endParaRPr lang="ru-RU" dirty="0"/>
          </a:p>
        </p:txBody>
      </p:sp>
      <p:sp>
        <p:nvSpPr>
          <p:cNvPr id="4" name="Rectangle 1"/>
          <p:cNvSpPr>
            <a:spLocks noChangeArrowheads="1"/>
          </p:cNvSpPr>
          <p:nvPr/>
        </p:nvSpPr>
        <p:spPr bwMode="auto">
          <a:xfrm rot="10800000" flipV="1">
            <a:off x="420413" y="-2072202"/>
            <a:ext cx="11508827" cy="8987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38088" rIns="0" bIns="3808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0000"/>
              </a:solidFill>
              <a:effectLst/>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altLang="ru-RU" sz="900" b="1" dirty="0">
              <a:solidFill>
                <a:srgbClr val="000000"/>
              </a:solidFill>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900" b="1" i="0" u="none" strike="noStrike" cap="none" normalizeH="0" baseline="0" dirty="0" smtClean="0">
              <a:ln>
                <a:noFill/>
              </a:ln>
              <a:solidFill>
                <a:srgbClr val="000000"/>
              </a:solidFill>
              <a:effectLst/>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altLang="ru-RU" sz="900" b="1" dirty="0" smtClean="0">
              <a:solidFill>
                <a:srgbClr val="000000"/>
              </a:solidFill>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altLang="ru-RU" sz="900" b="1" dirty="0">
              <a:solidFill>
                <a:srgbClr val="000000"/>
              </a:solidFill>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altLang="ru-RU" sz="900" b="1" dirty="0" smtClean="0">
              <a:solidFill>
                <a:srgbClr val="000000"/>
              </a:solidFill>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altLang="ru-RU" sz="900" b="1" dirty="0">
              <a:solidFill>
                <a:srgbClr val="000000"/>
              </a:solidFill>
              <a:latin typeface="Verdana" panose="020B0604030504040204" pitchFamily="34" charset="0"/>
            </a:endParaRPr>
          </a:p>
          <a:p>
            <a:pPr lvl="0" algn="ctr" defTabSz="914400"/>
            <a:r>
              <a:rPr lang="ru-RU" dirty="0" smtClean="0">
                <a:solidFill>
                  <a:srgbClr val="000000"/>
                </a:solidFill>
                <a:latin typeface="times new roman" panose="02020603050405020304" pitchFamily="18" charset="0"/>
              </a:rPr>
              <a:t>      </a:t>
            </a:r>
          </a:p>
          <a:p>
            <a:pPr lvl="0" algn="ctr" defTabSz="914400"/>
            <a:endParaRPr lang="ru-RU" dirty="0">
              <a:solidFill>
                <a:srgbClr val="000000"/>
              </a:solidFill>
              <a:latin typeface="times new roman" panose="02020603050405020304" pitchFamily="18" charset="0"/>
            </a:endParaRPr>
          </a:p>
          <a:p>
            <a:pPr lvl="0" algn="ctr" defTabSz="914400"/>
            <a:endParaRPr lang="ru-RU" dirty="0" smtClean="0">
              <a:solidFill>
                <a:srgbClr val="000000"/>
              </a:solidFill>
              <a:latin typeface="times new roman" panose="02020603050405020304" pitchFamily="18" charset="0"/>
            </a:endParaRPr>
          </a:p>
          <a:p>
            <a:pPr lvl="0" algn="ctr" defTabSz="914400"/>
            <a:endParaRPr lang="ru-RU" dirty="0">
              <a:solidFill>
                <a:srgbClr val="000000"/>
              </a:solidFill>
              <a:latin typeface="times new roman" panose="02020603050405020304" pitchFamily="18" charset="0"/>
            </a:endParaRPr>
          </a:p>
          <a:p>
            <a:pPr lvl="0" algn="ctr" defTabSz="914400"/>
            <a:endParaRPr lang="ru-RU" dirty="0" smtClean="0">
              <a:solidFill>
                <a:srgbClr val="000000"/>
              </a:solidFill>
              <a:latin typeface="times new roman" panose="02020603050405020304" pitchFamily="18" charset="0"/>
            </a:endParaRPr>
          </a:p>
          <a:p>
            <a:pPr lvl="0" algn="ctr" defTabSz="914400"/>
            <a:r>
              <a:rPr lang="ru-RU" dirty="0" smtClean="0">
                <a:solidFill>
                  <a:srgbClr val="000000"/>
                </a:solidFill>
                <a:latin typeface="times new roman" panose="02020603050405020304" pitchFamily="18" charset="0"/>
              </a:rPr>
              <a:t> </a:t>
            </a:r>
            <a:r>
              <a:rPr lang="ru-RU" b="1" dirty="0" smtClean="0">
                <a:solidFill>
                  <a:schemeClr val="bg2"/>
                </a:solidFill>
                <a:cs typeface="Arial" panose="020B0604020202020204" pitchFamily="34" charset="0"/>
              </a:rPr>
              <a:t>ПРЕДСТАВЛЕНИЕ ДАННЫХ  В ВИДЕ ГРАФИКОВ</a:t>
            </a:r>
            <a:endParaRPr kumimoji="0" lang="ru-RU" altLang="ru-RU" b="1" i="0" u="none" strike="noStrike" cap="none" normalizeH="0" baseline="0" dirty="0" smtClean="0">
              <a:ln>
                <a:noFill/>
              </a:ln>
              <a:solidFill>
                <a:schemeClr val="bg2"/>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altLang="ru-RU"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Прочтите текст.</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К трём часам дня 25 августа воздух прогрелся до +27°С, а затем температура начала быстро снижаться и за три часа опустилась на 9 градусов. Повеяло вечерней прохладой. Температура опускалась всё медленнее, и к девяти часам вечера воздух остыл до 15°. К полуночи неожиданно потеплело на 3 градуса, но ветер снова сменил направление, и к 3 часам ночи температура воздуха опустилась до 12 градусов, а к восходу (в 6 часов утра) похолодало ещё на 3 градуса. Когда рассвело, воздух снова начал прогреваться, но такой жары, как накануне, 26 августа, уже не случилось: в полдень было пасмурно, и термометры показывали всего 15°С, а в 15:00 температура оказалась на 6 градусов ниже, чем в это же время накануне.</a:t>
            </a:r>
            <a:endPar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По описанию постройте схематично график изменения температуры в течение суток с 15:00 25 августа до 15:00 26 августа.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21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5122" name="Picture 2" descr="https://math7-vpr.sdamgia.ru/get_file?id=36431&amp;png=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57092" y="3430818"/>
            <a:ext cx="5000625" cy="3333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9624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684212" y="4114800"/>
            <a:ext cx="8535988" cy="2743200"/>
          </a:xfrm>
        </p:spPr>
        <p:txBody>
          <a:bodyPr/>
          <a:lstStyle/>
          <a:p>
            <a:endParaRPr lang="ru-RU" dirty="0"/>
          </a:p>
        </p:txBody>
      </p:sp>
      <p:pic>
        <p:nvPicPr>
          <p:cNvPr id="1026" name="Picture 2" descr="Гимназия №2 -- Главная"/>
          <p:cNvPicPr>
            <a:picLocks noChangeAspect="1" noChangeArrowheads="1"/>
          </p:cNvPicPr>
          <p:nvPr/>
        </p:nvPicPr>
        <p:blipFill>
          <a:blip r:embed="rId2"/>
          <a:srcRect/>
          <a:stretch>
            <a:fillRect/>
          </a:stretch>
        </p:blipFill>
        <p:spPr bwMode="auto">
          <a:xfrm>
            <a:off x="469084" y="0"/>
            <a:ext cx="1866900" cy="1238250"/>
          </a:xfrm>
          <a:prstGeom prst="rect">
            <a:avLst/>
          </a:prstGeom>
          <a:noFill/>
        </p:spPr>
      </p:pic>
      <p:sp>
        <p:nvSpPr>
          <p:cNvPr id="1028" name="AutoShape 4" descr="Гимназия №2 -- Главн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Гимназия №2 -- Главн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Гимназия №2 -- Главн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Гимназия №2 -- Главн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6" name="AutoShape 12" descr="Гимназия №2 -- Главн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8" name="AutoShape 14" descr="Гимназия №2 -- Главн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 name="Прямоугольник 10"/>
          <p:cNvSpPr/>
          <p:nvPr/>
        </p:nvSpPr>
        <p:spPr>
          <a:xfrm>
            <a:off x="182880" y="352699"/>
            <a:ext cx="11573691" cy="5940088"/>
          </a:xfrm>
          <a:prstGeom prst="rect">
            <a:avLst/>
          </a:prstGeom>
        </p:spPr>
        <p:txBody>
          <a:bodyPr wrap="square">
            <a:spAutoFit/>
          </a:bodyPr>
          <a:lstStyle/>
          <a:p>
            <a:endParaRPr lang="ru-RU" dirty="0" smtClean="0"/>
          </a:p>
          <a:p>
            <a:endParaRPr lang="ru-RU" sz="4000" dirty="0" smtClean="0">
              <a:solidFill>
                <a:schemeClr val="bg1"/>
              </a:solidFill>
            </a:endParaRPr>
          </a:p>
          <a:p>
            <a:r>
              <a:rPr lang="ru-RU" sz="4000" dirty="0" smtClean="0">
                <a:solidFill>
                  <a:schemeClr val="bg1"/>
                </a:solidFill>
              </a:rPr>
              <a:t>НА УРОКАХ МАТЕМАТИКИ ИСПОЛЬЗУЮТСЯ СЛЕДУЮЩИЕ МЕТОДЫ И ПРИЕМЫ:</a:t>
            </a:r>
          </a:p>
          <a:p>
            <a:endParaRPr lang="ru-RU" dirty="0" smtClean="0"/>
          </a:p>
          <a:p>
            <a:r>
              <a:rPr lang="ru-RU" sz="3200" b="1" dirty="0" smtClean="0"/>
              <a:t>Практические методы, нестандартное мышление.</a:t>
            </a:r>
          </a:p>
          <a:p>
            <a:r>
              <a:rPr lang="ru-RU" sz="3200" b="1" dirty="0" smtClean="0"/>
              <a:t>Словесные методы.</a:t>
            </a:r>
          </a:p>
          <a:p>
            <a:r>
              <a:rPr lang="ru-RU" sz="3200" b="1" dirty="0" smtClean="0"/>
              <a:t>Наглядные методы.  </a:t>
            </a:r>
          </a:p>
          <a:p>
            <a:r>
              <a:rPr lang="ru-RU" sz="3200" b="1" dirty="0" smtClean="0"/>
              <a:t>Опорные схемы, таблицы.</a:t>
            </a:r>
          </a:p>
          <a:p>
            <a:r>
              <a:rPr lang="ru-RU" sz="3200" b="1" dirty="0" err="1" smtClean="0"/>
              <a:t>Игровыеприемы</a:t>
            </a:r>
            <a:r>
              <a:rPr lang="ru-RU" sz="3200" b="1" dirty="0" smtClean="0"/>
              <a:t>, конкурсы.</a:t>
            </a:r>
          </a:p>
          <a:p>
            <a:r>
              <a:rPr lang="ru-RU" sz="3200" b="1" dirty="0" smtClean="0"/>
              <a:t>Проблемно-поисковые методы.</a:t>
            </a:r>
          </a:p>
          <a:p>
            <a:r>
              <a:rPr lang="ru-RU" sz="3200" b="1" dirty="0" smtClean="0"/>
              <a:t>Олимпиады, научно-исследовательская работа.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2"/>
          <a:srcRect/>
          <a:stretch>
            <a:fillRect/>
          </a:stretch>
        </p:blipFill>
        <p:spPr bwMode="auto">
          <a:xfrm>
            <a:off x="705394" y="395288"/>
            <a:ext cx="10607039" cy="6462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4213" y="685800"/>
            <a:ext cx="10058400" cy="855617"/>
          </a:xfrm>
        </p:spPr>
        <p:txBody>
          <a:bodyPr>
            <a:normAutofit/>
          </a:bodyPr>
          <a:lstStyle/>
          <a:p>
            <a:pPr algn="ctr"/>
            <a:r>
              <a:rPr lang="ru-RU" sz="3600" dirty="0" smtClean="0"/>
              <a:t>Наглядные методы</a:t>
            </a:r>
            <a:endParaRPr lang="ru-RU" sz="3600" dirty="0"/>
          </a:p>
        </p:txBody>
      </p:sp>
      <p:sp>
        <p:nvSpPr>
          <p:cNvPr id="5" name="Текст 4"/>
          <p:cNvSpPr>
            <a:spLocks noGrp="1"/>
          </p:cNvSpPr>
          <p:nvPr>
            <p:ph type="body" idx="1"/>
          </p:nvPr>
        </p:nvSpPr>
        <p:spPr>
          <a:xfrm>
            <a:off x="684211" y="1959429"/>
            <a:ext cx="10798039" cy="4034971"/>
          </a:xfrm>
        </p:spPr>
        <p:txBody>
          <a:bodyPr/>
          <a:lstStyle/>
          <a:p>
            <a:r>
              <a:rPr lang="ru-RU" u="sng" dirty="0" smtClean="0"/>
              <a:t>Ситуация: Физкультура на улице. Ученик забыл рюкзак в спортзале на третьем этаже .Следующий урок на втором этаже.</a:t>
            </a:r>
          </a:p>
          <a:p>
            <a:r>
              <a:rPr lang="ru-RU" u="sng" dirty="0" err="1" smtClean="0"/>
              <a:t>Задача:</a:t>
            </a:r>
            <a:r>
              <a:rPr lang="ru-RU" b="1" u="sng" dirty="0" err="1" smtClean="0"/>
              <a:t>Ученик</a:t>
            </a:r>
            <a:r>
              <a:rPr lang="ru-RU" b="1" u="sng" dirty="0" smtClean="0"/>
              <a:t> поднимается с первого этажа на третий за 12 секунд. Успеет ли он на урок , если до звонка 20 секунд?</a:t>
            </a:r>
          </a:p>
          <a:p>
            <a:r>
              <a:rPr lang="ru-RU" dirty="0" smtClean="0"/>
              <a:t>. </a:t>
            </a:r>
          </a:p>
          <a:p>
            <a:endParaRPr lang="ru-RU" dirty="0"/>
          </a:p>
        </p:txBody>
      </p:sp>
      <p:pic>
        <p:nvPicPr>
          <p:cNvPr id="7" name="Picture 2" descr="Гимназия №2 -- Главная"/>
          <p:cNvPicPr>
            <a:picLocks noChangeAspect="1" noChangeArrowheads="1"/>
          </p:cNvPicPr>
          <p:nvPr/>
        </p:nvPicPr>
        <p:blipFill>
          <a:blip r:embed="rId2"/>
          <a:srcRect/>
          <a:stretch>
            <a:fillRect/>
          </a:stretch>
        </p:blipFill>
        <p:spPr bwMode="auto">
          <a:xfrm>
            <a:off x="691153" y="300446"/>
            <a:ext cx="1866900" cy="1238250"/>
          </a:xfrm>
          <a:prstGeom prst="rect">
            <a:avLst/>
          </a:prstGeom>
          <a:noFill/>
        </p:spPr>
      </p:pic>
      <p:sp>
        <p:nvSpPr>
          <p:cNvPr id="15362" name="AutoShape 2" descr="Гимназия №2 -- Главн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Гимназия №2 -- Главн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Гимназия №2 -- Главна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Picture 15"/>
          <p:cNvPicPr>
            <a:picLocks noChangeAspect="1" noChangeArrowheads="1"/>
          </p:cNvPicPr>
          <p:nvPr/>
        </p:nvPicPr>
        <p:blipFill>
          <a:blip r:embed="rId3"/>
          <a:srcRect/>
          <a:stretch>
            <a:fillRect/>
          </a:stretch>
        </p:blipFill>
        <p:spPr bwMode="auto">
          <a:xfrm>
            <a:off x="604022" y="219075"/>
            <a:ext cx="2466975" cy="184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8" name="Picture 2"/>
          <p:cNvPicPr>
            <a:picLocks noChangeAspect="1" noChangeArrowheads="1"/>
          </p:cNvPicPr>
          <p:nvPr/>
        </p:nvPicPr>
        <p:blipFill>
          <a:blip r:embed="rId2"/>
          <a:srcRect/>
          <a:stretch>
            <a:fillRect/>
          </a:stretch>
        </p:blipFill>
        <p:spPr bwMode="auto">
          <a:xfrm>
            <a:off x="457199" y="222069"/>
            <a:ext cx="11377749" cy="6635931"/>
          </a:xfrm>
          <a:prstGeom prst="rect">
            <a:avLst/>
          </a:prstGeom>
          <a:noFill/>
          <a:ln w="9525">
            <a:noFill/>
            <a:miter lim="800000"/>
            <a:headEnd/>
            <a:tailEnd/>
          </a:ln>
          <a:effectLst/>
        </p:spPr>
      </p:pic>
      <p:pic>
        <p:nvPicPr>
          <p:cNvPr id="5" name="Picture 2" descr="Гимназия №2 -- Главная"/>
          <p:cNvPicPr>
            <a:picLocks noChangeAspect="1" noChangeArrowheads="1"/>
          </p:cNvPicPr>
          <p:nvPr/>
        </p:nvPicPr>
        <p:blipFill>
          <a:blip r:embed="rId3"/>
          <a:srcRect/>
          <a:stretch>
            <a:fillRect/>
          </a:stretch>
        </p:blipFill>
        <p:spPr bwMode="auto">
          <a:xfrm>
            <a:off x="561703" y="4454434"/>
            <a:ext cx="5355771" cy="1541417"/>
          </a:xfrm>
          <a:prstGeom prst="rect">
            <a:avLst/>
          </a:prstGeom>
          <a:noFill/>
        </p:spPr>
      </p:pic>
      <p:pic>
        <p:nvPicPr>
          <p:cNvPr id="7" name="Picture 15"/>
          <p:cNvPicPr>
            <a:picLocks noChangeAspect="1" noChangeArrowheads="1"/>
          </p:cNvPicPr>
          <p:nvPr/>
        </p:nvPicPr>
        <p:blipFill>
          <a:blip r:embed="rId4"/>
          <a:srcRect/>
          <a:stretch>
            <a:fillRect/>
          </a:stretch>
        </p:blipFill>
        <p:spPr bwMode="auto">
          <a:xfrm>
            <a:off x="6609806" y="4621258"/>
            <a:ext cx="4624251" cy="184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1266" name="Picture 2"/>
          <p:cNvPicPr>
            <a:picLocks noChangeAspect="1" noChangeArrowheads="1"/>
          </p:cNvPicPr>
          <p:nvPr/>
        </p:nvPicPr>
        <p:blipFill>
          <a:blip r:embed="rId2"/>
          <a:srcRect/>
          <a:stretch>
            <a:fillRect/>
          </a:stretch>
        </p:blipFill>
        <p:spPr bwMode="auto">
          <a:xfrm>
            <a:off x="326571" y="0"/>
            <a:ext cx="1073766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ru-RU" b="1" dirty="0" smtClean="0">
              <a:solidFill>
                <a:srgbClr val="7030A0"/>
              </a:solidFill>
            </a:endParaRPr>
          </a:p>
        </p:txBody>
      </p:sp>
      <p:sp>
        <p:nvSpPr>
          <p:cNvPr id="18435" name="Rectangle 4"/>
          <p:cNvSpPr>
            <a:spLocks noChangeArrowheads="1"/>
          </p:cNvSpPr>
          <p:nvPr/>
        </p:nvSpPr>
        <p:spPr bwMode="auto">
          <a:xfrm>
            <a:off x="287876" y="600890"/>
            <a:ext cx="11089217" cy="1655838"/>
          </a:xfrm>
          <a:prstGeom prst="rect">
            <a:avLst/>
          </a:prstGeom>
          <a:solidFill>
            <a:srgbClr val="FFFF99"/>
          </a:solidFill>
          <a:ln w="9525">
            <a:noFill/>
            <a:miter lim="800000"/>
            <a:headEnd/>
            <a:tailEnd/>
          </a:ln>
        </p:spPr>
        <p:txBody>
          <a:bodyPr wrap="square">
            <a:spAutoFit/>
          </a:bodyPr>
          <a:lstStyle/>
          <a:p>
            <a:pPr eaLnBrk="0" hangingPunct="0">
              <a:lnSpc>
                <a:spcPct val="80000"/>
              </a:lnSpc>
              <a:spcBef>
                <a:spcPct val="20000"/>
              </a:spcBef>
            </a:pPr>
            <a:endParaRPr lang="ru-RU" sz="800" b="1" dirty="0"/>
          </a:p>
          <a:p>
            <a:pPr eaLnBrk="0" hangingPunct="0">
              <a:lnSpc>
                <a:spcPct val="80000"/>
              </a:lnSpc>
              <a:spcBef>
                <a:spcPct val="20000"/>
              </a:spcBef>
            </a:pPr>
            <a:r>
              <a:rPr lang="ru-RU" sz="2800" b="1" u="sng" dirty="0">
                <a:solidFill>
                  <a:srgbClr val="FF0000"/>
                </a:solidFill>
              </a:rPr>
              <a:t>Интегрированный урок</a:t>
            </a:r>
            <a:r>
              <a:rPr lang="ru-RU" sz="2800" b="1" dirty="0"/>
              <a:t> – </a:t>
            </a:r>
            <a:r>
              <a:rPr lang="ru-RU" sz="2800" b="1" dirty="0">
                <a:solidFill>
                  <a:srgbClr val="7030A0"/>
                </a:solidFill>
              </a:rPr>
              <a:t>особый тип урока, объединяющего в себе обучение одновременно по нескольким дисциплинам при изучении одного понятия, темы или явления. </a:t>
            </a:r>
          </a:p>
        </p:txBody>
      </p:sp>
      <p:sp>
        <p:nvSpPr>
          <p:cNvPr id="18436" name="Rectangle 5"/>
          <p:cNvSpPr>
            <a:spLocks noChangeArrowheads="1"/>
          </p:cNvSpPr>
          <p:nvPr/>
        </p:nvSpPr>
        <p:spPr bwMode="auto">
          <a:xfrm>
            <a:off x="527052" y="3043646"/>
            <a:ext cx="11374967" cy="2677656"/>
          </a:xfrm>
          <a:prstGeom prst="rect">
            <a:avLst/>
          </a:prstGeom>
          <a:noFill/>
          <a:ln w="9525">
            <a:noFill/>
            <a:miter lim="800000"/>
            <a:headEnd/>
            <a:tailEnd/>
          </a:ln>
        </p:spPr>
        <p:txBody>
          <a:bodyPr wrap="square" anchor="ctr">
            <a:spAutoFit/>
          </a:bodyPr>
          <a:lstStyle/>
          <a:p>
            <a:pPr algn="ctr"/>
            <a:r>
              <a:rPr lang="ru-RU" sz="2400" b="1" dirty="0">
                <a:solidFill>
                  <a:srgbClr val="7030A0"/>
                </a:solidFill>
              </a:rPr>
              <a:t>Хорошие основания для проведения интегрированных уроков дает </a:t>
            </a:r>
            <a:r>
              <a:rPr lang="ru-RU" sz="2400" b="1" dirty="0" smtClean="0">
                <a:solidFill>
                  <a:srgbClr val="7030A0"/>
                </a:solidFill>
              </a:rPr>
              <a:t>сочетание предметов</a:t>
            </a:r>
            <a:r>
              <a:rPr lang="ru-RU" sz="2400" b="1" dirty="0">
                <a:solidFill>
                  <a:srgbClr val="7030A0"/>
                </a:solidFill>
              </a:rPr>
              <a:t>: </a:t>
            </a:r>
          </a:p>
          <a:p>
            <a:pPr algn="ctr"/>
            <a:r>
              <a:rPr lang="ru-RU" sz="2400" b="1" dirty="0">
                <a:solidFill>
                  <a:srgbClr val="7030A0"/>
                </a:solidFill>
              </a:rPr>
              <a:t>Математика – физика. Математика-химия.</a:t>
            </a:r>
          </a:p>
          <a:p>
            <a:pPr algn="ctr"/>
            <a:r>
              <a:rPr lang="ru-RU" sz="2400" b="1" dirty="0">
                <a:solidFill>
                  <a:srgbClr val="7030A0"/>
                </a:solidFill>
              </a:rPr>
              <a:t>Математика - русский язык, литература. </a:t>
            </a:r>
            <a:br>
              <a:rPr lang="ru-RU" sz="2400" b="1" dirty="0">
                <a:solidFill>
                  <a:srgbClr val="7030A0"/>
                </a:solidFill>
              </a:rPr>
            </a:br>
            <a:r>
              <a:rPr lang="ru-RU" sz="2400" b="1" dirty="0">
                <a:solidFill>
                  <a:srgbClr val="7030A0"/>
                </a:solidFill>
              </a:rPr>
              <a:t>Математика - труд. Математика-история.</a:t>
            </a:r>
            <a:r>
              <a:rPr lang="ru-RU" sz="2400" b="1" dirty="0"/>
              <a:t/>
            </a:r>
            <a:br>
              <a:rPr lang="ru-RU" sz="2400" b="1" dirty="0"/>
            </a:br>
            <a:r>
              <a:rPr lang="ru-RU" sz="2400" b="1" dirty="0"/>
              <a:t/>
            </a:r>
            <a:br>
              <a:rPr lang="ru-RU" sz="2400" b="1" dirty="0"/>
            </a:br>
            <a:endParaRPr lang="ru-RU" sz="24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1045029" y="1"/>
            <a:ext cx="10019211" cy="66751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02935" y="457200"/>
            <a:ext cx="9599084" cy="1143000"/>
          </a:xfrm>
        </p:spPr>
        <p:txBody>
          <a:bodyPr>
            <a:normAutofit fontScale="90000"/>
          </a:bodyPr>
          <a:lstStyle/>
          <a:p>
            <a:r>
              <a:rPr lang="ru-RU" sz="4000" b="1" smtClean="0">
                <a:solidFill>
                  <a:srgbClr val="7030A0"/>
                </a:solidFill>
              </a:rPr>
              <a:t>Случаи использования интегрированного урока:</a:t>
            </a:r>
          </a:p>
        </p:txBody>
      </p:sp>
      <p:sp>
        <p:nvSpPr>
          <p:cNvPr id="74757" name="AutoShape 5"/>
          <p:cNvSpPr>
            <a:spLocks noChangeArrowheads="1"/>
          </p:cNvSpPr>
          <p:nvPr/>
        </p:nvSpPr>
        <p:spPr bwMode="auto">
          <a:xfrm>
            <a:off x="6191259" y="4383088"/>
            <a:ext cx="5710767" cy="86836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b="1" dirty="0"/>
              <a:t>создание проблемной, развивающей </a:t>
            </a:r>
          </a:p>
          <a:p>
            <a:pPr algn="ctr">
              <a:defRPr/>
            </a:pPr>
            <a:r>
              <a:rPr lang="ru-RU" b="1" dirty="0"/>
              <a:t>методики обучения предмету</a:t>
            </a:r>
          </a:p>
        </p:txBody>
      </p:sp>
      <p:sp>
        <p:nvSpPr>
          <p:cNvPr id="74758" name="AutoShape 6"/>
          <p:cNvSpPr>
            <a:spLocks noChangeArrowheads="1"/>
          </p:cNvSpPr>
          <p:nvPr/>
        </p:nvSpPr>
        <p:spPr bwMode="auto">
          <a:xfrm>
            <a:off x="6191251" y="1844688"/>
            <a:ext cx="5425016" cy="104457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b="1" dirty="0"/>
              <a:t>демонстрация проявления</a:t>
            </a:r>
          </a:p>
          <a:p>
            <a:pPr algn="ctr">
              <a:defRPr/>
            </a:pPr>
            <a:r>
              <a:rPr lang="ru-RU" b="1" dirty="0"/>
              <a:t> изучаемого  явления, выходящего </a:t>
            </a:r>
          </a:p>
          <a:p>
            <a:pPr algn="ctr">
              <a:defRPr/>
            </a:pPr>
            <a:r>
              <a:rPr lang="ru-RU" b="1" dirty="0"/>
              <a:t>за рамки изучаемого предмета</a:t>
            </a:r>
          </a:p>
        </p:txBody>
      </p:sp>
      <p:sp>
        <p:nvSpPr>
          <p:cNvPr id="74759" name="AutoShape 7"/>
          <p:cNvSpPr>
            <a:spLocks noChangeArrowheads="1"/>
          </p:cNvSpPr>
          <p:nvPr/>
        </p:nvSpPr>
        <p:spPr bwMode="auto">
          <a:xfrm>
            <a:off x="501651" y="3000377"/>
            <a:ext cx="5450416" cy="118427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b="1" dirty="0"/>
              <a:t>противоречия в описании</a:t>
            </a:r>
          </a:p>
          <a:p>
            <a:pPr algn="ctr">
              <a:defRPr/>
            </a:pPr>
            <a:r>
              <a:rPr lang="ru-RU" b="1" dirty="0"/>
              <a:t> и трактовке одних и </a:t>
            </a:r>
          </a:p>
          <a:p>
            <a:pPr algn="ctr">
              <a:defRPr/>
            </a:pPr>
            <a:r>
              <a:rPr lang="ru-RU" b="1" dirty="0"/>
              <a:t>тех же явлений, событий, </a:t>
            </a:r>
          </a:p>
          <a:p>
            <a:pPr algn="ctr">
              <a:defRPr/>
            </a:pPr>
            <a:r>
              <a:rPr lang="ru-RU" b="1" dirty="0"/>
              <a:t>фактов в разных науках</a:t>
            </a:r>
          </a:p>
        </p:txBody>
      </p:sp>
      <p:sp>
        <p:nvSpPr>
          <p:cNvPr id="74760" name="AutoShape 8"/>
          <p:cNvSpPr>
            <a:spLocks noChangeArrowheads="1"/>
          </p:cNvSpPr>
          <p:nvPr/>
        </p:nvSpPr>
        <p:spPr bwMode="auto">
          <a:xfrm>
            <a:off x="6191259" y="5427676"/>
            <a:ext cx="5710767" cy="116998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b="1" dirty="0"/>
              <a:t>изучение законов, принципов, </a:t>
            </a:r>
          </a:p>
          <a:p>
            <a:pPr algn="ctr">
              <a:defRPr/>
            </a:pPr>
            <a:r>
              <a:rPr lang="ru-RU" b="1" dirty="0"/>
              <a:t>охватывающих разные аспекты </a:t>
            </a:r>
          </a:p>
          <a:p>
            <a:pPr algn="ctr">
              <a:defRPr/>
            </a:pPr>
            <a:r>
              <a:rPr lang="ru-RU" b="1" dirty="0"/>
              <a:t>человеческой жизни и деятельности</a:t>
            </a:r>
          </a:p>
        </p:txBody>
      </p:sp>
      <p:sp>
        <p:nvSpPr>
          <p:cNvPr id="74761" name="AutoShape 9"/>
          <p:cNvSpPr>
            <a:spLocks noChangeArrowheads="1"/>
          </p:cNvSpPr>
          <p:nvPr/>
        </p:nvSpPr>
        <p:spPr bwMode="auto">
          <a:xfrm>
            <a:off x="6191251" y="3140077"/>
            <a:ext cx="5425016" cy="104457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b="1" dirty="0"/>
              <a:t>изучение метапонятий </a:t>
            </a:r>
          </a:p>
          <a:p>
            <a:pPr algn="ctr">
              <a:defRPr/>
            </a:pPr>
            <a:r>
              <a:rPr lang="ru-RU" b="1" dirty="0"/>
              <a:t>(движение, время, </a:t>
            </a:r>
          </a:p>
          <a:p>
            <a:pPr algn="ctr">
              <a:defRPr/>
            </a:pPr>
            <a:r>
              <a:rPr lang="ru-RU" b="1" dirty="0"/>
              <a:t>развитие, величина и др.),</a:t>
            </a:r>
          </a:p>
        </p:txBody>
      </p:sp>
      <p:sp>
        <p:nvSpPr>
          <p:cNvPr id="74763" name="AutoShape 11"/>
          <p:cNvSpPr>
            <a:spLocks noChangeArrowheads="1"/>
          </p:cNvSpPr>
          <p:nvPr/>
        </p:nvSpPr>
        <p:spPr bwMode="auto">
          <a:xfrm>
            <a:off x="501651" y="4432300"/>
            <a:ext cx="5450416" cy="81915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b="1"/>
              <a:t>лимит времени на изучение темы</a:t>
            </a:r>
          </a:p>
        </p:txBody>
      </p:sp>
      <p:sp>
        <p:nvSpPr>
          <p:cNvPr id="74764" name="AutoShape 12"/>
          <p:cNvSpPr>
            <a:spLocks noChangeArrowheads="1"/>
          </p:cNvSpPr>
          <p:nvPr/>
        </p:nvSpPr>
        <p:spPr bwMode="auto">
          <a:xfrm>
            <a:off x="501651" y="1844688"/>
            <a:ext cx="5450416" cy="93662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b="1" dirty="0"/>
              <a:t>дублирование одного и того</a:t>
            </a:r>
          </a:p>
          <a:p>
            <a:pPr algn="ctr">
              <a:defRPr/>
            </a:pPr>
            <a:r>
              <a:rPr lang="ru-RU" b="1" dirty="0"/>
              <a:t> же материала в учебных</a:t>
            </a:r>
          </a:p>
          <a:p>
            <a:pPr algn="ctr">
              <a:defRPr/>
            </a:pPr>
            <a:r>
              <a:rPr lang="ru-RU" b="1" dirty="0"/>
              <a:t> программах и учебниках</a:t>
            </a:r>
          </a:p>
        </p:txBody>
      </p:sp>
      <p:sp>
        <p:nvSpPr>
          <p:cNvPr id="74762" name="AutoShape 10"/>
          <p:cNvSpPr>
            <a:spLocks noChangeArrowheads="1"/>
          </p:cNvSpPr>
          <p:nvPr/>
        </p:nvSpPr>
        <p:spPr bwMode="auto">
          <a:xfrm>
            <a:off x="501651" y="5448300"/>
            <a:ext cx="5450416" cy="112395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b="1" dirty="0"/>
              <a:t>желание воспользоваться</a:t>
            </a:r>
          </a:p>
          <a:p>
            <a:pPr algn="ctr">
              <a:defRPr/>
            </a:pPr>
            <a:r>
              <a:rPr lang="ru-RU" b="1" dirty="0"/>
              <a:t> готовым содержанием из </a:t>
            </a:r>
          </a:p>
          <a:p>
            <a:pPr algn="ctr">
              <a:defRPr/>
            </a:pPr>
            <a:r>
              <a:rPr lang="ru-RU" b="1" dirty="0"/>
              <a:t>параллельной дисциплины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4764"/>
                                        </p:tgtEl>
                                        <p:attrNameLst>
                                          <p:attrName>style.visibility</p:attrName>
                                        </p:attrNameLst>
                                      </p:cBhvr>
                                      <p:to>
                                        <p:strVal val="visible"/>
                                      </p:to>
                                    </p:set>
                                    <p:animEffect transition="in" filter="wipe(down)">
                                      <p:cBhvr>
                                        <p:cTn id="7" dur="500"/>
                                        <p:tgtEl>
                                          <p:spTgt spid="7476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4759"/>
                                        </p:tgtEl>
                                        <p:attrNameLst>
                                          <p:attrName>style.visibility</p:attrName>
                                        </p:attrNameLst>
                                      </p:cBhvr>
                                      <p:to>
                                        <p:strVal val="visible"/>
                                      </p:to>
                                    </p:set>
                                    <p:animEffect transition="in" filter="wipe(down)">
                                      <p:cBhvr>
                                        <p:cTn id="11" dur="500"/>
                                        <p:tgtEl>
                                          <p:spTgt spid="7475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4763"/>
                                        </p:tgtEl>
                                        <p:attrNameLst>
                                          <p:attrName>style.visibility</p:attrName>
                                        </p:attrNameLst>
                                      </p:cBhvr>
                                      <p:to>
                                        <p:strVal val="visible"/>
                                      </p:to>
                                    </p:set>
                                    <p:animEffect transition="in" filter="wipe(down)">
                                      <p:cBhvr>
                                        <p:cTn id="15" dur="500"/>
                                        <p:tgtEl>
                                          <p:spTgt spid="7476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4762"/>
                                        </p:tgtEl>
                                        <p:attrNameLst>
                                          <p:attrName>style.visibility</p:attrName>
                                        </p:attrNameLst>
                                      </p:cBhvr>
                                      <p:to>
                                        <p:strVal val="visible"/>
                                      </p:to>
                                    </p:set>
                                    <p:animEffect transition="in" filter="wipe(down)">
                                      <p:cBhvr>
                                        <p:cTn id="19" dur="500"/>
                                        <p:tgtEl>
                                          <p:spTgt spid="7476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4758"/>
                                        </p:tgtEl>
                                        <p:attrNameLst>
                                          <p:attrName>style.visibility</p:attrName>
                                        </p:attrNameLst>
                                      </p:cBhvr>
                                      <p:to>
                                        <p:strVal val="visible"/>
                                      </p:to>
                                    </p:set>
                                    <p:animEffect transition="in" filter="wipe(down)">
                                      <p:cBhvr>
                                        <p:cTn id="23" dur="500"/>
                                        <p:tgtEl>
                                          <p:spTgt spid="7475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4761"/>
                                        </p:tgtEl>
                                        <p:attrNameLst>
                                          <p:attrName>style.visibility</p:attrName>
                                        </p:attrNameLst>
                                      </p:cBhvr>
                                      <p:to>
                                        <p:strVal val="visible"/>
                                      </p:to>
                                    </p:set>
                                    <p:animEffect transition="in" filter="wipe(down)">
                                      <p:cBhvr>
                                        <p:cTn id="27" dur="500"/>
                                        <p:tgtEl>
                                          <p:spTgt spid="7476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4757"/>
                                        </p:tgtEl>
                                        <p:attrNameLst>
                                          <p:attrName>style.visibility</p:attrName>
                                        </p:attrNameLst>
                                      </p:cBhvr>
                                      <p:to>
                                        <p:strVal val="visible"/>
                                      </p:to>
                                    </p:set>
                                    <p:animEffect transition="in" filter="wipe(down)">
                                      <p:cBhvr>
                                        <p:cTn id="31" dur="500"/>
                                        <p:tgtEl>
                                          <p:spTgt spid="7475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74760"/>
                                        </p:tgtEl>
                                        <p:attrNameLst>
                                          <p:attrName>style.visibility</p:attrName>
                                        </p:attrNameLst>
                                      </p:cBhvr>
                                      <p:to>
                                        <p:strVal val="visible"/>
                                      </p:to>
                                    </p:set>
                                    <p:animEffect transition="in" filter="wipe(down)">
                                      <p:cBhvr>
                                        <p:cTn id="35" dur="5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P spid="74758" grpId="0" animBg="1"/>
      <p:bldP spid="74759" grpId="0" animBg="1"/>
      <p:bldP spid="74760" grpId="0" animBg="1"/>
      <p:bldP spid="74761" grpId="0" animBg="1"/>
      <p:bldP spid="74763" grpId="0" animBg="1"/>
      <p:bldP spid="74764" grpId="0" animBg="1"/>
      <p:bldP spid="747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857251" y="428625"/>
            <a:ext cx="10972800" cy="1143000"/>
          </a:xfrm>
        </p:spPr>
        <p:txBody>
          <a:bodyPr/>
          <a:lstStyle/>
          <a:p>
            <a:r>
              <a:rPr lang="ru-RU" smtClean="0">
                <a:solidFill>
                  <a:srgbClr val="7030A0"/>
                </a:solidFill>
              </a:rPr>
              <a:t>Математика-физика</a:t>
            </a:r>
          </a:p>
        </p:txBody>
      </p:sp>
      <p:sp>
        <p:nvSpPr>
          <p:cNvPr id="25603" name="Содержимое 2"/>
          <p:cNvSpPr>
            <a:spLocks noGrp="1"/>
          </p:cNvSpPr>
          <p:nvPr>
            <p:ph idx="1"/>
          </p:nvPr>
        </p:nvSpPr>
        <p:spPr/>
        <p:txBody>
          <a:bodyPr/>
          <a:lstStyle/>
          <a:p>
            <a:endParaRPr lang="ru-RU" dirty="0" smtClean="0"/>
          </a:p>
        </p:txBody>
      </p:sp>
      <p:sp>
        <p:nvSpPr>
          <p:cNvPr id="25604" name="Прямоугольник 14"/>
          <p:cNvSpPr>
            <a:spLocks noChangeArrowheads="1"/>
          </p:cNvSpPr>
          <p:nvPr/>
        </p:nvSpPr>
        <p:spPr bwMode="auto">
          <a:xfrm>
            <a:off x="1428752" y="1857376"/>
            <a:ext cx="9810749" cy="3046988"/>
          </a:xfrm>
          <a:prstGeom prst="rect">
            <a:avLst/>
          </a:prstGeom>
          <a:noFill/>
          <a:ln w="9525">
            <a:noFill/>
            <a:miter lim="800000"/>
            <a:headEnd/>
            <a:tailEnd/>
          </a:ln>
        </p:spPr>
        <p:txBody>
          <a:bodyPr>
            <a:spAutoFit/>
          </a:bodyPr>
          <a:lstStyle/>
          <a:p>
            <a:pPr>
              <a:buFont typeface="Arial" charset="0"/>
              <a:buChar char="•"/>
            </a:pPr>
            <a:r>
              <a:rPr lang="ru-RU" dirty="0"/>
              <a:t> </a:t>
            </a:r>
            <a:r>
              <a:rPr lang="ru-RU" sz="2400" dirty="0">
                <a:solidFill>
                  <a:srgbClr val="7030A0"/>
                </a:solidFill>
              </a:rPr>
              <a:t>Послан человек из Москвы в Вологду, и велено ему в хождении своем совершать каждый день по 40 верст. На следующий день вслед ему послан второй человек, и приказано ему делать в день по 45 верст. Через сколько дней второй человек догонит первого? </a:t>
            </a:r>
            <a:br>
              <a:rPr lang="ru-RU" sz="2400" dirty="0">
                <a:solidFill>
                  <a:srgbClr val="7030A0"/>
                </a:solidFill>
              </a:rPr>
            </a:br>
            <a:r>
              <a:rPr lang="ru-RU" sz="2400" dirty="0">
                <a:solidFill>
                  <a:srgbClr val="7030A0"/>
                </a:solidFill>
              </a:rPr>
              <a:t>(Т.к первый вышел на день раньше и прошел 40 верст, то второму надо нагнать эти 40 верст. За 40:(45-40)=8 дней.) </a:t>
            </a:r>
          </a:p>
          <a:p>
            <a:pPr>
              <a:buFont typeface="Arial" charset="0"/>
              <a:buChar char="•"/>
            </a:pPr>
            <a:r>
              <a:rPr lang="ru-RU" sz="2400" dirty="0">
                <a:solidFill>
                  <a:srgbClr val="7030A0"/>
                </a:solidFill>
              </a:rPr>
              <a:t>Автобус первые 4 км пути проехал за 12 мин, а следующие 12 км – за 18 мин. Определите среднюю скорость автобуса на всем пути. (32км/ч)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51" y="214313"/>
            <a:ext cx="10972800" cy="1143000"/>
          </a:xfrm>
        </p:spPr>
        <p:txBody>
          <a:bodyPr/>
          <a:lstStyle/>
          <a:p>
            <a:r>
              <a:rPr lang="ru-RU" b="1" smtClean="0">
                <a:solidFill>
                  <a:srgbClr val="7030A0"/>
                </a:solidFill>
              </a:rPr>
              <a:t>Математика-биология</a:t>
            </a:r>
          </a:p>
        </p:txBody>
      </p:sp>
      <p:sp>
        <p:nvSpPr>
          <p:cNvPr id="3" name="Содержимое 2"/>
          <p:cNvSpPr>
            <a:spLocks noGrp="1"/>
          </p:cNvSpPr>
          <p:nvPr>
            <p:ph sz="half" idx="1"/>
          </p:nvPr>
        </p:nvSpPr>
        <p:spPr/>
        <p:txBody>
          <a:bodyPr/>
          <a:lstStyle/>
          <a:p>
            <a:pPr>
              <a:buFont typeface="Arial" charset="0"/>
              <a:buNone/>
              <a:defRPr/>
            </a:pPr>
            <a:r>
              <a:rPr lang="ru-RU" sz="3200" b="1" dirty="0" smtClean="0">
                <a:solidFill>
                  <a:schemeClr val="accent4">
                    <a:lumMod val="75000"/>
                  </a:schemeClr>
                </a:solidFill>
              </a:rPr>
              <a:t>    Мама-слониха имеет массу 600 кг.</a:t>
            </a:r>
            <a:r>
              <a:rPr lang="ru-RU" dirty="0" smtClean="0">
                <a:solidFill>
                  <a:srgbClr val="FFCCFF"/>
                </a:solidFill>
                <a:latin typeface="Monotype Corsiva" pitchFamily="66" charset="0"/>
              </a:rPr>
              <a:t> </a:t>
            </a:r>
            <a:r>
              <a:rPr lang="ru-RU" dirty="0" smtClean="0">
                <a:solidFill>
                  <a:srgbClr val="7030A0"/>
                </a:solidFill>
                <a:latin typeface="Arial" pitchFamily="34" charset="0"/>
                <a:cs typeface="Arial" pitchFamily="34" charset="0"/>
              </a:rPr>
              <a:t>Найдите массу слонёнка, если известно, что она составляет 1/5 часть от массы большого слона.</a:t>
            </a:r>
          </a:p>
          <a:p>
            <a:pPr>
              <a:buFont typeface="Arial" charset="0"/>
              <a:buNone/>
              <a:defRPr/>
            </a:pPr>
            <a:endParaRPr lang="ru-RU" dirty="0"/>
          </a:p>
        </p:txBody>
      </p:sp>
      <p:pic>
        <p:nvPicPr>
          <p:cNvPr id="5" name="Picture 4" descr="elephants4"/>
          <p:cNvPicPr>
            <a:picLocks noGrp="1" noChangeAspect="1" noChangeArrowheads="1"/>
          </p:cNvPicPr>
          <p:nvPr>
            <p:ph sz="half" idx="2"/>
          </p:nvPr>
        </p:nvPicPr>
        <p:blipFill>
          <a:blip r:embed="rId2"/>
          <a:srcRect/>
          <a:stretch>
            <a:fillRect/>
          </a:stretch>
        </p:blipFill>
        <p:spPr>
          <a:xfrm>
            <a:off x="6191251" y="1714501"/>
            <a:ext cx="5384800" cy="3929063"/>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Математика-экономика</a:t>
            </a:r>
          </a:p>
        </p:txBody>
      </p:sp>
      <p:sp>
        <p:nvSpPr>
          <p:cNvPr id="28675" name="Текст 2"/>
          <p:cNvSpPr>
            <a:spLocks noGrp="1"/>
          </p:cNvSpPr>
          <p:nvPr>
            <p:ph type="body" idx="1"/>
          </p:nvPr>
        </p:nvSpPr>
        <p:spPr/>
        <p:txBody>
          <a:bodyPr/>
          <a:lstStyle/>
          <a:p>
            <a:endParaRPr lang="ru-RU" smtClean="0"/>
          </a:p>
        </p:txBody>
      </p:sp>
      <p:sp>
        <p:nvSpPr>
          <p:cNvPr id="4" name="Содержимое 3"/>
          <p:cNvSpPr>
            <a:spLocks noGrp="1"/>
          </p:cNvSpPr>
          <p:nvPr>
            <p:ph sz="half" idx="2"/>
          </p:nvPr>
        </p:nvSpPr>
        <p:spPr>
          <a:xfrm>
            <a:off x="609600" y="1571625"/>
            <a:ext cx="5386917" cy="4554538"/>
          </a:xfrm>
        </p:spPr>
        <p:txBody>
          <a:bodyPr/>
          <a:lstStyle/>
          <a:p>
            <a:r>
              <a:rPr lang="ru-RU" sz="2600" dirty="0" smtClean="0">
                <a:solidFill>
                  <a:srgbClr val="7030A0"/>
                </a:solidFill>
              </a:rPr>
              <a:t>Рабочий купил компьютер за 51400 р. в кредит. При покупке он внёс 2/5 части от стоимости компьютера.     Остальные деньги рабочий вносил в течение 10 месяцев.  Сколько денег рабочий выплачивал ежемесячно?</a:t>
            </a:r>
          </a:p>
          <a:p>
            <a:endParaRPr lang="ru-RU" dirty="0" smtClean="0"/>
          </a:p>
        </p:txBody>
      </p:sp>
      <p:sp>
        <p:nvSpPr>
          <p:cNvPr id="28677" name="Текст 4"/>
          <p:cNvSpPr>
            <a:spLocks noGrp="1"/>
          </p:cNvSpPr>
          <p:nvPr>
            <p:ph type="body" sz="quarter" idx="3"/>
          </p:nvPr>
        </p:nvSpPr>
        <p:spPr/>
        <p:txBody>
          <a:bodyPr/>
          <a:lstStyle/>
          <a:p>
            <a:endParaRPr lang="ru-RU" smtClean="0"/>
          </a:p>
        </p:txBody>
      </p:sp>
      <p:pic>
        <p:nvPicPr>
          <p:cNvPr id="28678" name="Picture 3" descr="C:\Program Files\Microsoft Office\MEDIA\CAGCAT10\j0285750.wmf"/>
          <p:cNvPicPr>
            <a:picLocks noChangeAspect="1" noChangeArrowheads="1"/>
          </p:cNvPicPr>
          <p:nvPr/>
        </p:nvPicPr>
        <p:blipFill>
          <a:blip r:embed="rId2"/>
          <a:srcRect/>
          <a:stretch>
            <a:fillRect/>
          </a:stretch>
        </p:blipFill>
        <p:spPr bwMode="auto">
          <a:xfrm>
            <a:off x="7620000" y="3714763"/>
            <a:ext cx="2432051" cy="1120775"/>
          </a:xfrm>
          <a:prstGeom prst="rect">
            <a:avLst/>
          </a:prstGeom>
          <a:noFill/>
          <a:ln w="9525">
            <a:noFill/>
            <a:miter lim="800000"/>
            <a:headEnd/>
            <a:tailEnd/>
          </a:ln>
        </p:spPr>
      </p:pic>
      <p:pic>
        <p:nvPicPr>
          <p:cNvPr id="101380" name="Picture 4" descr="C:\Program Files\Microsoft Office\MEDIA\CAGCAT10\j0285750.wmf"/>
          <p:cNvPicPr>
            <a:picLocks noGrp="1" noChangeAspect="1" noChangeArrowheads="1"/>
          </p:cNvPicPr>
          <p:nvPr>
            <p:ph sz="quarter" idx="4"/>
          </p:nvPr>
        </p:nvPicPr>
        <p:blipFill>
          <a:blip r:embed="rId2"/>
          <a:srcRect/>
          <a:stretch>
            <a:fillRect/>
          </a:stretch>
        </p:blipFill>
        <p:spPr>
          <a:xfrm>
            <a:off x="5926667" y="1928814"/>
            <a:ext cx="5884333" cy="3857625"/>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1380"/>
                                        </p:tgtEl>
                                        <p:attrNameLst>
                                          <p:attrName>style.visibility</p:attrName>
                                        </p:attrNameLst>
                                      </p:cBhvr>
                                      <p:to>
                                        <p:strVal val="visible"/>
                                      </p:to>
                                    </p:set>
                                    <p:animEffect transition="in" filter="blinds(horizontal)">
                                      <p:cBhvr>
                                        <p:cTn id="17"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r>
              <a:rPr lang="ru-RU" smtClean="0"/>
              <a:t>Математика-история</a:t>
            </a:r>
          </a:p>
        </p:txBody>
      </p:sp>
      <p:sp>
        <p:nvSpPr>
          <p:cNvPr id="29699" name="Текст 2"/>
          <p:cNvSpPr>
            <a:spLocks noGrp="1"/>
          </p:cNvSpPr>
          <p:nvPr>
            <p:ph type="body" idx="1"/>
          </p:nvPr>
        </p:nvSpPr>
        <p:spPr/>
        <p:txBody>
          <a:bodyPr/>
          <a:lstStyle/>
          <a:p>
            <a:endParaRPr lang="ru-RU" smtClean="0"/>
          </a:p>
        </p:txBody>
      </p:sp>
      <p:sp>
        <p:nvSpPr>
          <p:cNvPr id="29700" name="Текст 4"/>
          <p:cNvSpPr>
            <a:spLocks noGrp="1"/>
          </p:cNvSpPr>
          <p:nvPr>
            <p:ph type="body" sz="quarter" idx="3"/>
          </p:nvPr>
        </p:nvSpPr>
        <p:spPr/>
        <p:txBody>
          <a:bodyPr/>
          <a:lstStyle/>
          <a:p>
            <a:endParaRPr lang="ru-RU" smtClean="0"/>
          </a:p>
        </p:txBody>
      </p:sp>
      <p:sp>
        <p:nvSpPr>
          <p:cNvPr id="8" name="Объект 2"/>
          <p:cNvSpPr>
            <a:spLocks noGrp="1" noRot="1" noChangeAspect="1" noMove="1" noResize="1" noEditPoints="1" noAdjustHandles="1" noChangeArrowheads="1" noChangeShapeType="1" noTextEdit="1"/>
          </p:cNvSpPr>
          <p:nvPr>
            <p:ph sz="half" idx="2"/>
          </p:nvPr>
        </p:nvSpPr>
        <p:spPr>
          <a:blipFill rotWithShape="1">
            <a:blip r:embed="rId2"/>
            <a:stretch>
              <a:fillRect l="-3017" t="-1482" r="-2715"/>
            </a:stretch>
          </a:blipFill>
        </p:spPr>
        <p:txBody>
          <a:bodyPr/>
          <a:lstStyle/>
          <a:p>
            <a:pPr>
              <a:defRPr/>
            </a:pPr>
            <a:r>
              <a:rPr lang="ru-RU" dirty="0">
                <a:noFill/>
              </a:rPr>
              <a:t> </a:t>
            </a:r>
          </a:p>
        </p:txBody>
      </p:sp>
      <p:pic>
        <p:nvPicPr>
          <p:cNvPr id="29702" name="Picture 3"/>
          <p:cNvPicPr>
            <a:picLocks noGrp="1" noChangeAspect="1" noChangeArrowheads="1"/>
          </p:cNvPicPr>
          <p:nvPr>
            <p:ph sz="quarter" idx="4"/>
          </p:nvPr>
        </p:nvPicPr>
        <p:blipFill>
          <a:blip r:embed="rId3"/>
          <a:srcRect/>
          <a:stretch>
            <a:fillRect/>
          </a:stretch>
        </p:blipFill>
        <p:spPr>
          <a:xfrm>
            <a:off x="6667500" y="1143000"/>
            <a:ext cx="4953000" cy="2643188"/>
          </a:xfrm>
          <a:noFill/>
        </p:spPr>
      </p:pic>
      <p:pic>
        <p:nvPicPr>
          <p:cNvPr id="29703" name="Picture 2"/>
          <p:cNvPicPr>
            <a:picLocks noChangeAspect="1" noChangeArrowheads="1"/>
          </p:cNvPicPr>
          <p:nvPr/>
        </p:nvPicPr>
        <p:blipFill>
          <a:blip r:embed="rId4"/>
          <a:srcRect/>
          <a:stretch>
            <a:fillRect/>
          </a:stretch>
        </p:blipFill>
        <p:spPr bwMode="auto">
          <a:xfrm>
            <a:off x="6572251" y="3857638"/>
            <a:ext cx="5145616" cy="2786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485957" flipV="1">
            <a:off x="682493" y="5983880"/>
            <a:ext cx="8534400" cy="182070"/>
          </a:xfrm>
        </p:spPr>
        <p:txBody>
          <a:bodyPr>
            <a:normAutofit fontScale="90000"/>
          </a:bodyPr>
          <a:lstStyle/>
          <a:p>
            <a:endParaRPr lang="ru-RU" dirty="0"/>
          </a:p>
        </p:txBody>
      </p:sp>
      <p:sp>
        <p:nvSpPr>
          <p:cNvPr id="3" name="Содержимое 2"/>
          <p:cNvSpPr>
            <a:spLocks noGrp="1"/>
          </p:cNvSpPr>
          <p:nvPr>
            <p:ph idx="1"/>
          </p:nvPr>
        </p:nvSpPr>
        <p:spPr>
          <a:xfrm>
            <a:off x="3422477" y="966651"/>
            <a:ext cx="8229599" cy="3334416"/>
          </a:xfrm>
        </p:spPr>
        <p:txBody>
          <a:bodyPr>
            <a:normAutofit fontScale="85000" lnSpcReduction="10000"/>
          </a:bodyPr>
          <a:lstStyle/>
          <a:p>
            <a:endParaRPr lang="ru-RU" dirty="0" smtClean="0"/>
          </a:p>
          <a:p>
            <a:r>
              <a:rPr lang="ru-RU" dirty="0" smtClean="0"/>
              <a:t> </a:t>
            </a:r>
            <a:r>
              <a:rPr lang="ru-RU" b="1" dirty="0" smtClean="0"/>
              <a:t>ЧУДО-АРБУЗЫ </a:t>
            </a:r>
          </a:p>
          <a:p>
            <a:r>
              <a:rPr lang="ru-RU" dirty="0" smtClean="0"/>
              <a:t>Около 30 лет назад японские селекционеры впервые вырастили арбуз нетрадиционной формы. Арбузы в форме куба сразу привлекли к себе внимание, их появление вызвало массу эмоций и удивление. </a:t>
            </a:r>
          </a:p>
          <a:p>
            <a:r>
              <a:rPr lang="ru-RU" dirty="0" smtClean="0"/>
              <a:t>Выращивают такие арбузы в пластмассовых коробках в форме куба со стороной 20 см. Фермеры помещают маленькие зачатки в контейнеры, и те начинают расти, заполняя форму, надо лишь следить за тем, чтобы ягода не разорвала коробку. При достижении размеров коробки кубические арбузы отправляют покупателям. 	</a:t>
            </a:r>
          </a:p>
          <a:p>
            <a:endParaRPr lang="ru-RU" dirty="0"/>
          </a:p>
        </p:txBody>
      </p:sp>
      <p:pic>
        <p:nvPicPr>
          <p:cNvPr id="1026" name="Picture 2"/>
          <p:cNvPicPr>
            <a:picLocks noChangeAspect="1" noChangeArrowheads="1"/>
          </p:cNvPicPr>
          <p:nvPr/>
        </p:nvPicPr>
        <p:blipFill>
          <a:blip r:embed="rId2"/>
          <a:srcRect/>
          <a:stretch>
            <a:fillRect/>
          </a:stretch>
        </p:blipFill>
        <p:spPr bwMode="auto">
          <a:xfrm>
            <a:off x="622808" y="4105287"/>
            <a:ext cx="3552825" cy="275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27472" y="509451"/>
            <a:ext cx="9679577" cy="5904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Содержимое 2"/>
          <p:cNvSpPr>
            <a:spLocks noGrp="1"/>
          </p:cNvSpPr>
          <p:nvPr>
            <p:ph idx="1"/>
          </p:nvPr>
        </p:nvSpPr>
        <p:spPr>
          <a:xfrm>
            <a:off x="287868" y="1428750"/>
            <a:ext cx="11904133" cy="4857750"/>
          </a:xfrm>
        </p:spPr>
        <p:txBody>
          <a:bodyPr/>
          <a:lstStyle/>
          <a:p>
            <a:pPr>
              <a:buClr>
                <a:srgbClr val="FF0066"/>
              </a:buClr>
              <a:buFont typeface="Wingdings" pitchFamily="2" charset="2"/>
              <a:buChar char="Ø"/>
              <a:defRPr/>
            </a:pPr>
            <a:r>
              <a:rPr lang="ru-RU" sz="2800" b="1" dirty="0" smtClean="0">
                <a:solidFill>
                  <a:schemeClr val="accent4">
                    <a:lumMod val="75000"/>
                  </a:schemeClr>
                </a:solidFill>
              </a:rPr>
              <a:t>Проблема формирования математической грамотности очень актуальна.</a:t>
            </a:r>
          </a:p>
          <a:p>
            <a:pPr>
              <a:buClr>
                <a:srgbClr val="FF0066"/>
              </a:buClr>
              <a:buFont typeface="Wingdings" pitchFamily="2" charset="2"/>
              <a:buChar char="Ø"/>
              <a:defRPr/>
            </a:pPr>
            <a:r>
              <a:rPr lang="ru-RU" sz="2800" b="1" dirty="0" smtClean="0">
                <a:solidFill>
                  <a:schemeClr val="accent4">
                    <a:lumMod val="75000"/>
                  </a:schemeClr>
                </a:solidFill>
              </a:rPr>
              <a:t>Изучение современных теоретических положений  и рассмотрение методических способов, форм, приемов реализации математического образования говорит о  его фрагментарности, обрывочности реализации.</a:t>
            </a:r>
          </a:p>
          <a:p>
            <a:pPr>
              <a:buClr>
                <a:srgbClr val="FF0066"/>
              </a:buClr>
              <a:buFont typeface="Wingdings" pitchFamily="2" charset="2"/>
              <a:buChar char="Ø"/>
              <a:defRPr/>
            </a:pPr>
            <a:r>
              <a:rPr lang="ru-RU" sz="2800" b="1" dirty="0" smtClean="0">
                <a:solidFill>
                  <a:schemeClr val="accent4">
                    <a:lumMod val="75000"/>
                  </a:schemeClr>
                </a:solidFill>
              </a:rPr>
              <a:t>Функциональная грамотность позволяет формировать целостное образное видение мира, избегая дробления знаний.</a:t>
            </a:r>
          </a:p>
        </p:txBody>
      </p:sp>
      <p:sp>
        <p:nvSpPr>
          <p:cNvPr id="4" name="Заголовок 3"/>
          <p:cNvSpPr>
            <a:spLocks noGrp="1"/>
          </p:cNvSpPr>
          <p:nvPr>
            <p:ph type="title"/>
          </p:nvPr>
        </p:nvSpPr>
        <p:spPr/>
        <p:txBody>
          <a:bodyPr>
            <a:normAutofit/>
          </a:bodyPr>
          <a:lstStyle/>
          <a:p>
            <a:endParaRPr lang="ru-RU" sz="32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4876812"/>
            <a:ext cx="10768091" cy="1082567"/>
          </a:xfrm>
        </p:spPr>
        <p:txBody>
          <a:bodyPr>
            <a:noAutofit/>
          </a:bodyPr>
          <a:lstStyle/>
          <a:p>
            <a:pPr algn="ctr"/>
            <a:r>
              <a:rPr lang="ru-RU" sz="2400" b="1" dirty="0"/>
              <a:t>Функциональная грамотность –основа жизненной и профессиональной успешности выпускников!</a:t>
            </a:r>
            <a:br>
              <a:rPr lang="ru-RU" sz="2400" b="1" dirty="0"/>
            </a:br>
            <a:endParaRPr lang="ru-RU" sz="2400" dirty="0"/>
          </a:p>
        </p:txBody>
      </p:sp>
      <p:sp>
        <p:nvSpPr>
          <p:cNvPr id="3" name="Объект 2"/>
          <p:cNvSpPr>
            <a:spLocks noGrp="1"/>
          </p:cNvSpPr>
          <p:nvPr>
            <p:ph idx="1"/>
          </p:nvPr>
        </p:nvSpPr>
        <p:spPr>
          <a:xfrm>
            <a:off x="684215" y="1"/>
            <a:ext cx="10288588" cy="5419492"/>
          </a:xfrm>
        </p:spPr>
        <p:txBody>
          <a:bodyPr>
            <a:normAutofit/>
          </a:bodyPr>
          <a:lstStyle/>
          <a:p>
            <a:pPr marL="0" indent="0" algn="ctr">
              <a:buNone/>
            </a:pPr>
            <a:r>
              <a:rPr lang="ru-RU" b="1" dirty="0"/>
              <a:t>Формируя функциональную грамотность обучающихся, мы решаем задачи стратегического развития Российской Федерации:</a:t>
            </a:r>
            <a:br>
              <a:rPr lang="ru-RU" b="1" dirty="0"/>
            </a:br>
            <a:endParaRPr lang="ru-RU" b="1" dirty="0"/>
          </a:p>
          <a:p>
            <a:pPr marL="0" indent="0">
              <a:buNone/>
            </a:pPr>
            <a:r>
              <a:rPr lang="ru-RU" dirty="0" smtClean="0"/>
              <a:t>• </a:t>
            </a:r>
            <a:r>
              <a:rPr lang="ru-RU" dirty="0"/>
              <a:t>усиление позиций Российской Федерации в глобальной конкуренции путем развития человеческого потенциала как основного фактора </a:t>
            </a:r>
            <a:r>
              <a:rPr lang="ru-RU" dirty="0" smtClean="0"/>
              <a:t>экономического развития</a:t>
            </a:r>
            <a:r>
              <a:rPr lang="ru-RU" dirty="0"/>
              <a:t>;</a:t>
            </a:r>
          </a:p>
          <a:p>
            <a:pPr marL="0" indent="0">
              <a:buNone/>
            </a:pPr>
            <a:r>
              <a:rPr lang="ru-RU" dirty="0"/>
              <a:t>• технологическое первенство на мировой арене, усиление роли инноваций в социально-экономическом развитии.</a:t>
            </a:r>
          </a:p>
          <a:p>
            <a:r>
              <a:rPr lang="ru-RU" b="1" dirty="0" smtClean="0"/>
              <a:t>Функциональная грамотность –основа жизненной и профессиональной успешности выпускников!</a:t>
            </a:r>
            <a:endParaRPr lang="ru-RU" dirty="0"/>
          </a:p>
        </p:txBody>
      </p:sp>
    </p:spTree>
    <p:extLst>
      <p:ext uri="{BB962C8B-B14F-4D97-AF65-F5344CB8AC3E}">
        <p14:creationId xmlns:p14="http://schemas.microsoft.com/office/powerpoint/2010/main" xmlns="" val="215365447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A8F320-CE51-4A36-AA47-A8DD0BABA4AA}"/>
              </a:ext>
            </a:extLst>
          </p:cNvPr>
          <p:cNvSpPr>
            <a:spLocks noGrp="1"/>
          </p:cNvSpPr>
          <p:nvPr>
            <p:ph type="title"/>
          </p:nvPr>
        </p:nvSpPr>
        <p:spPr>
          <a:xfrm>
            <a:off x="1828800" y="296344"/>
            <a:ext cx="8534400" cy="1507067"/>
          </a:xfrm>
        </p:spPr>
        <p:txBody>
          <a:bodyPr/>
          <a:lstStyle/>
          <a:p>
            <a:pPr algn="ctr"/>
            <a:r>
              <a:rPr lang="ru-RU" dirty="0"/>
              <a:t>Спасибо за внимание!</a:t>
            </a:r>
          </a:p>
        </p:txBody>
      </p:sp>
      <p:pic>
        <p:nvPicPr>
          <p:cNvPr id="7" name="Объект 6">
            <a:extLst>
              <a:ext uri="{FF2B5EF4-FFF2-40B4-BE49-F238E27FC236}">
                <a16:creationId xmlns:a16="http://schemas.microsoft.com/office/drawing/2014/main" xmlns="" id="{B70A1306-7AAE-40D5-BC32-CFC1B06123C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09849" y="1286668"/>
            <a:ext cx="6972302" cy="4648200"/>
          </a:xfrm>
          <a:prstGeom prst="rect">
            <a:avLst/>
          </a:prstGeom>
          <a:ln>
            <a:noFill/>
          </a:ln>
          <a:effectLst>
            <a:softEdge rad="112500"/>
          </a:effectLst>
        </p:spPr>
      </p:pic>
    </p:spTree>
    <p:extLst>
      <p:ext uri="{BB962C8B-B14F-4D97-AF65-F5344CB8AC3E}">
        <p14:creationId xmlns:p14="http://schemas.microsoft.com/office/powerpoint/2010/main" xmlns="" val="116926668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1" name="Picture 3"/>
          <p:cNvPicPr>
            <a:picLocks noChangeAspect="1" noChangeArrowheads="1"/>
          </p:cNvPicPr>
          <p:nvPr/>
        </p:nvPicPr>
        <p:blipFill>
          <a:blip r:embed="rId2"/>
          <a:srcRect/>
          <a:stretch>
            <a:fillRect/>
          </a:stretch>
        </p:blipFill>
        <p:spPr bwMode="auto">
          <a:xfrm>
            <a:off x="6076950" y="3424238"/>
            <a:ext cx="38100" cy="95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2"/>
          <a:srcRect/>
          <a:stretch>
            <a:fillRect/>
          </a:stretch>
        </p:blipFill>
        <p:spPr bwMode="auto">
          <a:xfrm>
            <a:off x="6076950" y="3424238"/>
            <a:ext cx="38100" cy="95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470263" y="169817"/>
            <a:ext cx="10659291" cy="66881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srcRect/>
          <a:stretch>
            <a:fillRect/>
          </a:stretch>
        </p:blipFill>
        <p:spPr bwMode="auto">
          <a:xfrm>
            <a:off x="378823" y="182880"/>
            <a:ext cx="10607040" cy="64791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973" y="935422"/>
            <a:ext cx="1261241" cy="5058978"/>
          </a:xfrm>
        </p:spPr>
        <p:txBody>
          <a:bodyPr>
            <a:normAutofit/>
          </a:bodyPr>
          <a:lstStyle/>
          <a:p>
            <a:endParaRPr lang="ru-RU" dirty="0"/>
          </a:p>
        </p:txBody>
      </p:sp>
      <p:graphicFrame>
        <p:nvGraphicFramePr>
          <p:cNvPr id="4" name="Объект 3"/>
          <p:cNvGraphicFramePr>
            <a:graphicFrameLocks noGrp="1"/>
          </p:cNvGraphicFramePr>
          <p:nvPr>
            <p:ph idx="1"/>
            <p:extLst/>
          </p:nvPr>
        </p:nvGraphicFramePr>
        <p:xfrm>
          <a:off x="684218" y="685811"/>
          <a:ext cx="10734639" cy="5068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616458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08586" y="5486412"/>
            <a:ext cx="1010033" cy="507999"/>
          </a:xfrm>
        </p:spPr>
        <p:txBody>
          <a:bodyPr>
            <a:normAutofit fontScale="90000"/>
          </a:bodyPr>
          <a:lstStyle/>
          <a:p>
            <a:endParaRPr lang="ru-RU" dirty="0"/>
          </a:p>
        </p:txBody>
      </p:sp>
      <p:sp>
        <p:nvSpPr>
          <p:cNvPr id="4" name="Объект 2">
            <a:extLst>
              <a:ext uri="{FF2B5EF4-FFF2-40B4-BE49-F238E27FC236}">
                <a16:creationId xmlns:a16="http://schemas.microsoft.com/office/drawing/2014/main" xmlns="" id="{69BB1541-FA79-408C-905C-31C5971A94CF}"/>
              </a:ext>
            </a:extLst>
          </p:cNvPr>
          <p:cNvSpPr>
            <a:spLocks noGrp="1"/>
          </p:cNvSpPr>
          <p:nvPr>
            <p:ph idx="1"/>
          </p:nvPr>
        </p:nvSpPr>
        <p:spPr>
          <a:xfrm>
            <a:off x="684212" y="685800"/>
            <a:ext cx="9216533" cy="5597434"/>
          </a:xfrm>
        </p:spPr>
        <p:txBody>
          <a:bodyPr>
            <a:normAutofit fontScale="92500"/>
          </a:bodyPr>
          <a:lstStyle/>
          <a:p>
            <a:pPr marL="0" indent="0" algn="ctr">
              <a:buNone/>
            </a:pPr>
            <a:r>
              <a:rPr lang="ru-RU" sz="2600" b="1" dirty="0" smtClean="0">
                <a:solidFill>
                  <a:schemeClr val="accent1"/>
                </a:solidFill>
              </a:rPr>
              <a:t>      Учащиеся</a:t>
            </a:r>
            <a:r>
              <a:rPr lang="ru-RU" sz="2600" b="1" dirty="0">
                <a:solidFill>
                  <a:schemeClr val="accent1"/>
                </a:solidFill>
              </a:rPr>
              <a:t>, овладевшие математической грамотностью, способны:</a:t>
            </a:r>
          </a:p>
          <a:p>
            <a:pPr>
              <a:buFont typeface="Wingdings" pitchFamily="2" charset="2"/>
              <a:buChar char="q"/>
            </a:pPr>
            <a:r>
              <a:rPr lang="ru-RU" sz="2600" b="1" dirty="0">
                <a:solidFill>
                  <a:schemeClr val="accent1"/>
                </a:solidFill>
              </a:rPr>
              <a:t>распознавать проблемы, которые возникают в окружающей действительности и могут быть решены средствами математики;</a:t>
            </a:r>
          </a:p>
          <a:p>
            <a:pPr>
              <a:buFont typeface="Wingdings" pitchFamily="2" charset="2"/>
              <a:buChar char="q"/>
            </a:pPr>
            <a:r>
              <a:rPr lang="ru-RU" sz="2600" b="1" dirty="0">
                <a:solidFill>
                  <a:schemeClr val="accent1"/>
                </a:solidFill>
              </a:rPr>
              <a:t>формулировать эти проблемы на языке математики;</a:t>
            </a:r>
          </a:p>
          <a:p>
            <a:pPr>
              <a:buFont typeface="Wingdings" pitchFamily="2" charset="2"/>
              <a:buChar char="q"/>
            </a:pPr>
            <a:r>
              <a:rPr lang="ru-RU" sz="2600" b="1" dirty="0">
                <a:solidFill>
                  <a:schemeClr val="accent1"/>
                </a:solidFill>
              </a:rPr>
              <a:t>решать проблемы, используя математические факты и методы;</a:t>
            </a:r>
          </a:p>
          <a:p>
            <a:pPr>
              <a:buFont typeface="Wingdings" pitchFamily="2" charset="2"/>
              <a:buChar char="q"/>
            </a:pPr>
            <a:r>
              <a:rPr lang="ru-RU" sz="2600" b="1" dirty="0">
                <a:solidFill>
                  <a:schemeClr val="accent1"/>
                </a:solidFill>
              </a:rPr>
              <a:t>анализировать использованные методы решения;</a:t>
            </a:r>
          </a:p>
          <a:p>
            <a:pPr>
              <a:buFont typeface="Wingdings" pitchFamily="2" charset="2"/>
              <a:buChar char="q"/>
            </a:pPr>
            <a:r>
              <a:rPr lang="ru-RU" sz="2600" b="1" dirty="0">
                <a:solidFill>
                  <a:schemeClr val="accent1"/>
                </a:solidFill>
              </a:rPr>
              <a:t>интерпретировать полученные результаты с учетом поставленной проблемы;</a:t>
            </a:r>
          </a:p>
          <a:p>
            <a:pPr>
              <a:buFont typeface="Wingdings" pitchFamily="2" charset="2"/>
              <a:buChar char="q"/>
            </a:pPr>
            <a:r>
              <a:rPr lang="ru-RU" sz="2600" b="1" dirty="0">
                <a:solidFill>
                  <a:schemeClr val="accent1"/>
                </a:solidFill>
              </a:rPr>
              <a:t>формулировать и записывать результаты решения.</a:t>
            </a:r>
          </a:p>
        </p:txBody>
      </p:sp>
    </p:spTree>
    <p:extLst>
      <p:ext uri="{BB962C8B-B14F-4D97-AF65-F5344CB8AC3E}">
        <p14:creationId xmlns:p14="http://schemas.microsoft.com/office/powerpoint/2010/main" xmlns="" val="367446401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F0C64B-9CC5-4903-9CB4-08A44A7851D3}"/>
              </a:ext>
            </a:extLst>
          </p:cNvPr>
          <p:cNvSpPr>
            <a:spLocks noGrp="1"/>
          </p:cNvSpPr>
          <p:nvPr>
            <p:ph type="title"/>
          </p:nvPr>
        </p:nvSpPr>
        <p:spPr>
          <a:xfrm>
            <a:off x="684212" y="4506394"/>
            <a:ext cx="10888663" cy="1789643"/>
          </a:xfrm>
          <a:noFill/>
          <a:ln>
            <a:noFill/>
          </a:ln>
        </p:spPr>
        <p:style>
          <a:lnRef idx="0">
            <a:scrgbClr r="0" g="0" b="0"/>
          </a:lnRef>
          <a:fillRef idx="0">
            <a:scrgbClr r="0" g="0" b="0"/>
          </a:fillRef>
          <a:effectRef idx="0">
            <a:scrgbClr r="0" g="0" b="0"/>
          </a:effectRef>
          <a:fontRef idx="minor">
            <a:schemeClr val="accent1"/>
          </a:fontRef>
        </p:style>
        <p:txBody>
          <a:bodyPr>
            <a:normAutofit/>
          </a:bodyPr>
          <a:lstStyle/>
          <a:p>
            <a:pPr algn="ctr"/>
            <a:r>
              <a:rPr lang="ru-RU" b="1" dirty="0">
                <a:solidFill>
                  <a:schemeClr val="tx1"/>
                </a:solidFill>
              </a:rPr>
              <a:t>Задания на развитие функциональной </a:t>
            </a:r>
            <a:r>
              <a:rPr lang="ru-RU" b="1" dirty="0" smtClean="0">
                <a:solidFill>
                  <a:schemeClr val="tx1"/>
                </a:solidFill>
              </a:rPr>
              <a:t>грамотности</a:t>
            </a:r>
            <a:endParaRPr lang="ru-RU" dirty="0">
              <a:solidFill>
                <a:schemeClr val="tx1"/>
              </a:solidFill>
            </a:endParaRPr>
          </a:p>
        </p:txBody>
      </p:sp>
      <p:pic>
        <p:nvPicPr>
          <p:cNvPr id="5" name="Рисунок 4">
            <a:extLst>
              <a:ext uri="{FF2B5EF4-FFF2-40B4-BE49-F238E27FC236}">
                <a16:creationId xmlns:a16="http://schemas.microsoft.com/office/drawing/2014/main" xmlns="" id="{AA14697B-16A6-478B-B1F1-CF4A2DF06BE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63479" y="101070"/>
            <a:ext cx="6062012" cy="4043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0422836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0D279D43-8B19-45ED-A82B-D940216F315D}"/>
              </a:ext>
            </a:extLst>
          </p:cNvPr>
          <p:cNvPicPr>
            <a:picLocks noChangeAspect="1"/>
          </p:cNvPicPr>
          <p:nvPr/>
        </p:nvPicPr>
        <p:blipFill rotWithShape="1">
          <a:blip r:embed="rId2"/>
          <a:srcRect l="28759" t="44401" r="53240" b="34623"/>
          <a:stretch/>
        </p:blipFill>
        <p:spPr>
          <a:xfrm>
            <a:off x="2890345" y="3117093"/>
            <a:ext cx="5208995" cy="3414225"/>
          </a:xfrm>
          <a:prstGeom prst="rect">
            <a:avLst/>
          </a:prstGeom>
          <a:ln>
            <a:noFill/>
          </a:ln>
          <a:effectLst>
            <a:outerShdw blurRad="292100" dist="139700" dir="2700000" algn="tl" rotWithShape="0">
              <a:srgbClr val="333333">
                <a:alpha val="65000"/>
              </a:srgbClr>
            </a:outerShdw>
          </a:effectLst>
        </p:spPr>
      </p:pic>
      <p:sp>
        <p:nvSpPr>
          <p:cNvPr id="2" name="Заголовок 1">
            <a:extLst>
              <a:ext uri="{FF2B5EF4-FFF2-40B4-BE49-F238E27FC236}">
                <a16:creationId xmlns:a16="http://schemas.microsoft.com/office/drawing/2014/main" xmlns="" id="{B3EEBAFB-4B7D-45EA-A507-F6C11654AD53}"/>
              </a:ext>
            </a:extLst>
          </p:cNvPr>
          <p:cNvSpPr>
            <a:spLocks noGrp="1"/>
          </p:cNvSpPr>
          <p:nvPr>
            <p:ph type="title"/>
          </p:nvPr>
        </p:nvSpPr>
        <p:spPr>
          <a:xfrm>
            <a:off x="612456" y="243994"/>
            <a:ext cx="10886461" cy="3279227"/>
          </a:xfrm>
        </p:spPr>
        <p:txBody>
          <a:bodyPr>
            <a:noAutofit/>
          </a:bodyPr>
          <a:lstStyle/>
          <a:p>
            <a:r>
              <a:rPr lang="ru-RU" sz="1800" b="1" dirty="0" smtClean="0">
                <a:solidFill>
                  <a:schemeClr val="bg2"/>
                </a:solidFill>
              </a:rPr>
              <a:t>                                               АНАЛИЗ ГРАФИКОВ, ДИАГРАММ</a:t>
            </a:r>
            <a:br>
              <a:rPr lang="ru-RU" sz="1800" b="1" dirty="0" smtClean="0">
                <a:solidFill>
                  <a:schemeClr val="bg2"/>
                </a:solidFill>
              </a:rPr>
            </a:br>
            <a:r>
              <a:rPr lang="ru-RU" sz="1800" b="1" dirty="0" smtClean="0">
                <a:solidFill>
                  <a:schemeClr val="bg2"/>
                </a:solidFill>
              </a:rPr>
              <a:t/>
            </a:r>
            <a:br>
              <a:rPr lang="ru-RU" sz="1800" b="1" dirty="0" smtClean="0">
                <a:solidFill>
                  <a:schemeClr val="bg2"/>
                </a:solidFill>
              </a:rPr>
            </a:br>
            <a:r>
              <a:rPr lang="ru-RU" sz="1800" dirty="0" smtClean="0">
                <a:solidFill>
                  <a:schemeClr val="bg2"/>
                </a:solidFill>
                <a:latin typeface="Times New Roman" panose="02020603050405020304" pitchFamily="18" charset="0"/>
                <a:cs typeface="Times New Roman" panose="02020603050405020304" pitchFamily="18" charset="0"/>
              </a:rPr>
              <a:t>На </a:t>
            </a:r>
            <a:r>
              <a:rPr lang="ru-RU" sz="1800" dirty="0">
                <a:solidFill>
                  <a:schemeClr val="bg2"/>
                </a:solidFill>
                <a:latin typeface="Times New Roman" panose="02020603050405020304" pitchFamily="18" charset="0"/>
                <a:cs typeface="Times New Roman" panose="02020603050405020304" pitchFamily="18" charset="0"/>
              </a:rPr>
              <a:t>графике точками отмечена цена тонны меди на момент закрытия биржевых торгов во все рабочие дни с 3 по 18 марта </a:t>
            </a:r>
            <a:r>
              <a:rPr lang="ru-RU" sz="1800" dirty="0" smtClean="0">
                <a:solidFill>
                  <a:schemeClr val="bg2"/>
                </a:solidFill>
                <a:latin typeface="Times New Roman" panose="02020603050405020304" pitchFamily="18" charset="0"/>
                <a:cs typeface="Times New Roman" panose="02020603050405020304" pitchFamily="18" charset="0"/>
              </a:rPr>
              <a:t>2018 </a:t>
            </a:r>
            <a:r>
              <a:rPr lang="ru-RU" sz="1800" dirty="0">
                <a:solidFill>
                  <a:schemeClr val="bg2"/>
                </a:solidFill>
                <a:latin typeface="Times New Roman" panose="02020603050405020304" pitchFamily="18" charset="0"/>
                <a:cs typeface="Times New Roman" panose="02020603050405020304" pitchFamily="18" charset="0"/>
              </a:rPr>
              <a:t>г. По горизонтали указываются числа месяца, по вертикали — цена тонны меди в евро.</a:t>
            </a:r>
            <a:br>
              <a:rPr lang="ru-RU" sz="1800" dirty="0">
                <a:solidFill>
                  <a:schemeClr val="bg2"/>
                </a:solidFill>
                <a:latin typeface="Times New Roman" panose="02020603050405020304" pitchFamily="18" charset="0"/>
                <a:cs typeface="Times New Roman" panose="02020603050405020304" pitchFamily="18" charset="0"/>
              </a:rPr>
            </a:br>
            <a:r>
              <a:rPr lang="ru-RU" sz="1800" dirty="0">
                <a:solidFill>
                  <a:schemeClr val="bg2"/>
                </a:solidFill>
                <a:latin typeface="Times New Roman" panose="02020603050405020304" pitchFamily="18" charset="0"/>
                <a:cs typeface="Times New Roman" panose="02020603050405020304" pitchFamily="18" charset="0"/>
              </a:rPr>
              <a:t/>
            </a:r>
            <a:br>
              <a:rPr lang="ru-RU" sz="1800" dirty="0">
                <a:solidFill>
                  <a:schemeClr val="bg2"/>
                </a:solidFill>
                <a:latin typeface="Times New Roman" panose="02020603050405020304" pitchFamily="18" charset="0"/>
                <a:cs typeface="Times New Roman" panose="02020603050405020304" pitchFamily="18" charset="0"/>
              </a:rPr>
            </a:br>
            <a:r>
              <a:rPr lang="ru-RU" sz="1800" dirty="0">
                <a:solidFill>
                  <a:schemeClr val="bg2"/>
                </a:solidFill>
                <a:latin typeface="Times New Roman" panose="02020603050405020304" pitchFamily="18" charset="0"/>
                <a:cs typeface="Times New Roman" panose="02020603050405020304" pitchFamily="18" charset="0"/>
              </a:rPr>
              <a:t>Когда было выгодно совершить покупку меди?</a:t>
            </a:r>
            <a:br>
              <a:rPr lang="ru-RU" sz="1800" dirty="0">
                <a:solidFill>
                  <a:schemeClr val="bg2"/>
                </a:solidFill>
                <a:latin typeface="Times New Roman" panose="02020603050405020304" pitchFamily="18" charset="0"/>
                <a:cs typeface="Times New Roman" panose="02020603050405020304" pitchFamily="18" charset="0"/>
              </a:rPr>
            </a:br>
            <a:r>
              <a:rPr lang="ru-RU" sz="1800" dirty="0">
                <a:solidFill>
                  <a:schemeClr val="bg2"/>
                </a:solidFill>
                <a:latin typeface="Times New Roman" panose="02020603050405020304" pitchFamily="18" charset="0"/>
                <a:cs typeface="Times New Roman" panose="02020603050405020304" pitchFamily="18" charset="0"/>
              </a:rPr>
              <a:t>А) 3 марта;		Б) 13 марта;	В) 5 марта;		г) 4 марта;	д) 18 марта.</a:t>
            </a:r>
          </a:p>
        </p:txBody>
      </p:sp>
    </p:spTree>
    <p:extLst>
      <p:ext uri="{BB962C8B-B14F-4D97-AF65-F5344CB8AC3E}">
        <p14:creationId xmlns:p14="http://schemas.microsoft.com/office/powerpoint/2010/main" xmlns="" val="16703932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Rectangle 1"/>
          <p:cNvSpPr>
            <a:spLocks noChangeArrowheads="1"/>
          </p:cNvSpPr>
          <p:nvPr/>
        </p:nvSpPr>
        <p:spPr bwMode="auto">
          <a:xfrm rot="10800000" flipV="1">
            <a:off x="1061553" y="-423980"/>
            <a:ext cx="10268607" cy="37086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38088" rIns="0" bIns="38088" numCol="1" anchor="ctr" anchorCtr="0" compatLnSpc="1">
            <a:prstTxWarp prst="textNoShape">
              <a:avLst/>
            </a:prstTxWarp>
            <a:spAutoFit/>
          </a:bodyPr>
          <a:lstStyle>
            <a:lvl1pPr indent="190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90500" algn="just" defTabSz="914400" rtl="0" eaLnBrk="0" fontAlgn="base" latinLnBrk="0" hangingPunct="0">
              <a:lnSpc>
                <a:spcPct val="100000"/>
              </a:lnSpc>
              <a:spcBef>
                <a:spcPct val="0"/>
              </a:spcBef>
              <a:spcAft>
                <a:spcPct val="0"/>
              </a:spcAft>
              <a:buClrTx/>
              <a:buSzTx/>
              <a:buFontTx/>
              <a:buNone/>
              <a:tabLst/>
            </a:pPr>
            <a:endParaRPr lang="ru-RU" altLang="ru-RU" sz="900" dirty="0"/>
          </a:p>
          <a:p>
            <a:pPr marL="0" marR="0" lvl="0" indent="190500" algn="just"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endParaRPr lang="ru-RU" altLang="ru-RU" sz="900" dirty="0">
              <a:solidFill>
                <a:srgbClr val="000000"/>
              </a:solidFill>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endParaRPr lang="ru-RU" altLang="ru-RU" sz="900" dirty="0">
              <a:solidFill>
                <a:srgbClr val="000000"/>
              </a:solidFill>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endParaRPr lang="ru-RU" altLang="ru-RU" sz="900" dirty="0">
              <a:solidFill>
                <a:srgbClr val="000000"/>
              </a:solidFill>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lvl="0" algn="ctr" defTabSz="914400"/>
            <a:r>
              <a:rPr lang="ru-RU" altLang="ru-RU" sz="2400" b="1" dirty="0" smtClean="0">
                <a:solidFill>
                  <a:schemeClr val="bg2"/>
                </a:solidFill>
              </a:rPr>
              <a:t>АНАЛИЗ ДИАГРАММ</a:t>
            </a:r>
            <a:endParaRPr kumimoji="0" lang="ru-RU" altLang="ru-RU"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На диаграмме представлены семь крупнейших по площади территории (в млн км</a:t>
            </a:r>
            <a:r>
              <a:rPr kumimoji="0" lang="ru-RU" altLang="ru-RU" sz="20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2</a:t>
            </a: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стран мира. Какое из следующих утверждений неверно?</a:t>
            </a: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 По площади территории второе место в мире занимает Канада.</a:t>
            </a: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 Площадь территории Австралии составляет 7,7 млн км</a:t>
            </a:r>
            <a:r>
              <a:rPr kumimoji="0" lang="ru-RU" altLang="ru-RU" sz="20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2</a:t>
            </a: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 Площадь Китая больше площади Канады.</a:t>
            </a:r>
          </a:p>
          <a:p>
            <a:pPr marL="0" marR="0" lvl="0" indent="19050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 Площадь США больше площади Бразилии на 1 млн км</a:t>
            </a:r>
            <a:r>
              <a:rPr kumimoji="0" lang="ru-RU" altLang="ru-RU" sz="2000" b="0" i="0" u="none" strike="noStrike" cap="none" normalizeH="0" baseline="30000" dirty="0" smtClean="0">
                <a:ln>
                  <a:noFill/>
                </a:ln>
                <a:solidFill>
                  <a:srgbClr val="000000"/>
                </a:solidFill>
                <a:effectLst/>
                <a:latin typeface="Times New Roman" panose="02020603050405020304" pitchFamily="18" charset="0"/>
                <a:cs typeface="Times New Roman" panose="02020603050405020304" pitchFamily="18" charset="0"/>
              </a:rPr>
              <a:t>2</a:t>
            </a:r>
            <a:r>
              <a:rPr kumimoji="0" lang="ru-RU" altLang="ru-RU"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p:txBody>
      </p:sp>
      <p:pic>
        <p:nvPicPr>
          <p:cNvPr id="4098" name="Picture 2" descr="https://oge.sdamgia.ru/get_file?id=5898&amp;png=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21526" y="3438593"/>
            <a:ext cx="3050079" cy="29391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8446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1486</TotalTime>
  <Words>1079</Words>
  <Application>Microsoft Office PowerPoint</Application>
  <PresentationFormat>Произвольный</PresentationFormat>
  <Paragraphs>207</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Сектор</vt:lpstr>
      <vt:lpstr>Формирование функциональной грамотности школьников  на уроках математики</vt:lpstr>
      <vt:lpstr>Слайд 2</vt:lpstr>
      <vt:lpstr>Слайд 3</vt:lpstr>
      <vt:lpstr>Слайд 4</vt:lpstr>
      <vt:lpstr>Слайд 5</vt:lpstr>
      <vt:lpstr>Слайд 6</vt:lpstr>
      <vt:lpstr>Задания на развитие функциональной грамотности</vt:lpstr>
      <vt:lpstr>                                               АНАЛИЗ ГРАФИКОВ, ДИАГРАММ  На графике точками отмечена цена тонны меди на момент закрытия биржевых торгов во все рабочие дни с 3 по 18 марта 2018 г. По горизонтали указываются числа месяца, по вертикали — цена тонны меди в евро.  Когда было выгодно совершить покупку меди? А) 3 марта;  Б) 13 марта; В) 5 марта;  г) 4 марта; д) 18 марта.</vt:lpstr>
      <vt:lpstr>Слайд 9</vt:lpstr>
      <vt:lpstr>Слайд 10</vt:lpstr>
      <vt:lpstr>Слайд 11</vt:lpstr>
      <vt:lpstr>Слайд 12</vt:lpstr>
      <vt:lpstr>Слайд 13</vt:lpstr>
      <vt:lpstr>Слайд 14</vt:lpstr>
      <vt:lpstr>Слайд 15</vt:lpstr>
      <vt:lpstr>Наглядные методы</vt:lpstr>
      <vt:lpstr>Слайд 17</vt:lpstr>
      <vt:lpstr>Слайд 18</vt:lpstr>
      <vt:lpstr>Слайд 19</vt:lpstr>
      <vt:lpstr>Случаи использования интегрированного урока:</vt:lpstr>
      <vt:lpstr>Математика-физика</vt:lpstr>
      <vt:lpstr>Математика-биология</vt:lpstr>
      <vt:lpstr>Математика-экономика</vt:lpstr>
      <vt:lpstr>Математика-история</vt:lpstr>
      <vt:lpstr>Слайд 25</vt:lpstr>
      <vt:lpstr>Слайд 26</vt:lpstr>
      <vt:lpstr>Слайд 27</vt:lpstr>
      <vt:lpstr>Функциональная грамотность –основа жизненной и профессиональной успешности выпускников!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функциональной грамотности школьников на уроках математики</dc:title>
  <dc:creator>1</dc:creator>
  <cp:lastModifiedBy>Olga</cp:lastModifiedBy>
  <cp:revision>103</cp:revision>
  <dcterms:created xsi:type="dcterms:W3CDTF">2019-11-03T14:24:51Z</dcterms:created>
  <dcterms:modified xsi:type="dcterms:W3CDTF">2022-12-10T17:39:05Z</dcterms:modified>
</cp:coreProperties>
</file>