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5" r:id="rId3"/>
    <p:sldId id="285" r:id="rId4"/>
    <p:sldId id="293" r:id="rId5"/>
    <p:sldId id="294" r:id="rId6"/>
    <p:sldId id="286" r:id="rId7"/>
    <p:sldId id="262" r:id="rId8"/>
    <p:sldId id="260" r:id="rId9"/>
    <p:sldId id="261" r:id="rId10"/>
    <p:sldId id="266" r:id="rId11"/>
    <p:sldId id="267" r:id="rId12"/>
    <p:sldId id="276" r:id="rId13"/>
    <p:sldId id="269" r:id="rId14"/>
    <p:sldId id="271" r:id="rId15"/>
    <p:sldId id="273" r:id="rId16"/>
    <p:sldId id="278" r:id="rId17"/>
    <p:sldId id="289" r:id="rId18"/>
    <p:sldId id="290" r:id="rId19"/>
    <p:sldId id="29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D1F61C6-7A31-4489-9EB7-54BEE12EE204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B642D15-01B1-4031-9849-B410BCDD2A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ownloads\image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24.jpe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1266" name="Picture 2" descr="https://im0-tub-ru.yandex.net/i?id=a10e151cd277fbe037436469d3ebe31a&amp;n=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-1"/>
            <a:ext cx="2587728" cy="3063435"/>
          </a:xfrm>
          <a:prstGeom prst="rect">
            <a:avLst/>
          </a:prstGeom>
          <a:noFill/>
        </p:spPr>
      </p:pic>
      <p:pic>
        <p:nvPicPr>
          <p:cNvPr id="11268" name="Picture 4" descr="https://im0-tub-ru.yandex.net/i?id=08c0df170d3b847f267fa5967fc4ebef&amp;n=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28670"/>
            <a:ext cx="2534530" cy="2916419"/>
          </a:xfrm>
          <a:prstGeom prst="rect">
            <a:avLst/>
          </a:prstGeom>
          <a:noFill/>
        </p:spPr>
      </p:pic>
      <p:pic>
        <p:nvPicPr>
          <p:cNvPr id="11272" name="Picture 8" descr="https://im0-tub-ru.yandex.net/i?id=52970bc2f488118dbd082b9194318550&amp;n=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0"/>
            <a:ext cx="1905000" cy="1785926"/>
          </a:xfrm>
          <a:prstGeom prst="rect">
            <a:avLst/>
          </a:prstGeom>
          <a:noFill/>
        </p:spPr>
      </p:pic>
      <p:pic>
        <p:nvPicPr>
          <p:cNvPr id="11274" name="Picture 10" descr="https://im1-tub-ru.yandex.net/i?id=c0a6d2fac46586945d45aa99842f0cdf&amp;n=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857628"/>
            <a:ext cx="2571768" cy="3000372"/>
          </a:xfrm>
          <a:prstGeom prst="rect">
            <a:avLst/>
          </a:prstGeom>
          <a:noFill/>
        </p:spPr>
      </p:pic>
      <p:pic>
        <p:nvPicPr>
          <p:cNvPr id="11276" name="Picture 12" descr="https://im0-tub-ru.yandex.net/i?id=c28391aaa308769997bd6d7d807fd7bf&amp;n=2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1988840"/>
            <a:ext cx="3857620" cy="2583168"/>
          </a:xfrm>
          <a:prstGeom prst="rect">
            <a:avLst/>
          </a:prstGeom>
          <a:noFill/>
        </p:spPr>
      </p:pic>
      <p:pic>
        <p:nvPicPr>
          <p:cNvPr id="11280" name="Picture 16" descr="https://im0-tub-ru.yandex.net/i?id=8efa5cefbaafe56f76f6f1c3137bc64e&amp;n=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08" y="4725144"/>
            <a:ext cx="2428892" cy="2132856"/>
          </a:xfrm>
          <a:prstGeom prst="rect">
            <a:avLst/>
          </a:prstGeom>
          <a:noFill/>
        </p:spPr>
      </p:pic>
      <p:pic>
        <p:nvPicPr>
          <p:cNvPr id="11282" name="Picture 18" descr="https://im0-tub-ru.yandex.net/i?id=e3b8576600c7f936c570867cc0b2278e&amp;n=2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4214818"/>
            <a:ext cx="3357586" cy="2082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Определи организм и среду его обитания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Описание организма: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Тело </a:t>
            </a:r>
            <a:r>
              <a:rPr kumimoji="0" lang="ru-RU" sz="3000" b="0" i="1" u="sng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обтекаемой формы. </a:t>
            </a:r>
            <a:r>
              <a:rPr kumimoji="0" lang="ru-RU" sz="3000" b="0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Оно 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покрыто </a:t>
            </a:r>
            <a:r>
              <a:rPr kumimoji="0" lang="ru-RU" sz="3000" b="0" i="1" u="sng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костной чешуёй</a:t>
            </a:r>
            <a:r>
              <a:rPr lang="ru-RU" sz="3000" i="1" dirty="0" smtClean="0">
                <a:latin typeface="Arial Black" pitchFamily="34" charset="0"/>
              </a:rPr>
              <a:t>. Органы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 дыхания </a:t>
            </a:r>
            <a:r>
              <a:rPr lang="ru-RU" sz="3000" i="1" dirty="0" smtClean="0">
                <a:latin typeface="Arial Black" pitchFamily="34" charset="0"/>
              </a:rPr>
              <a:t>–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 </a:t>
            </a:r>
            <a:r>
              <a:rPr kumimoji="0" lang="ru-RU" sz="3000" b="0" i="1" u="sng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жабры</a:t>
            </a:r>
            <a:r>
              <a:rPr lang="ru-RU" sz="3000" i="1" dirty="0" smtClean="0">
                <a:latin typeface="Arial Black" pitchFamily="34" charset="0"/>
              </a:rPr>
              <a:t>. П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ередвигается животное с помощью </a:t>
            </a:r>
            <a:r>
              <a:rPr kumimoji="0" lang="ru-RU" sz="3000" b="0" i="1" u="sng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плавников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.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Вопросы: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1.О каком животном идёт речь?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2.В какой среде он обитает?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3.Какие приспособления к среде обитания у этого животного?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Водная среда обитания</a:t>
            </a:r>
            <a:endParaRPr lang="ru-RU" dirty="0"/>
          </a:p>
        </p:txBody>
      </p:sp>
      <p:pic>
        <p:nvPicPr>
          <p:cNvPr id="7" name="Picture 6" descr="рыбы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69647" y="1600200"/>
            <a:ext cx="7042706" cy="4873625"/>
          </a:xfrm>
          <a:noFill/>
          <a:ln w="57150">
            <a:solidFill>
              <a:schemeClr val="bg2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Определи организм и среду его обитания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 Black" pitchFamily="34" charset="0"/>
              </a:rPr>
              <a:t>Животное небольших размеров с короткой черной шерстью. Слепое, но с хорошим обонянием. Передние конечности роющего типа.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Вопросы: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1.О каком животном идёт речь?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2.В какой среде он обитает?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3.Какие приспособления к среде обитания у этого животного?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Почвенная среда обитания</a:t>
            </a:r>
            <a:endParaRPr lang="ru-RU" dirty="0"/>
          </a:p>
        </p:txBody>
      </p:sp>
      <p:pic>
        <p:nvPicPr>
          <p:cNvPr id="8" name="Picture 6" descr="крот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857364"/>
            <a:ext cx="6429420" cy="4000528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Определи организм и среду его обитания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latin typeface="Arial Black" pitchFamily="34" charset="0"/>
              </a:rPr>
              <a:t>Животное очень мелких размеров. Имеет тело с очень плотным покровом, 6 членистых ножек, которые помогают крепиться к волосам, а колюще-сосущий аппарат помогает питаться кровью.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Вопросы: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1.О каком животном идёт речь?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2.В какой среде он обитает?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3.Какие приспособления к среде обитания у этого животного?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SzPct val="75000"/>
              <a:buNone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Организменная среда</a:t>
            </a:r>
            <a:endParaRPr lang="ru-RU" dirty="0"/>
          </a:p>
        </p:txBody>
      </p:sp>
      <p:pic>
        <p:nvPicPr>
          <p:cNvPr id="7" name="Picture 12" descr="вошь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57356" y="1500174"/>
            <a:ext cx="5643602" cy="3786214"/>
          </a:xfrm>
          <a:noFill/>
          <a:ln w="57150">
            <a:solidFill>
              <a:schemeClr val="bg2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7467600" cy="187220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/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/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/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/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/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/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/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ru-RU" sz="4000" b="1" dirty="0" err="1" smtClean="0">
                <a:solidFill>
                  <a:srgbClr val="FF0000"/>
                </a:solidFill>
              </a:rPr>
              <a:t>Наземно</a:t>
            </a:r>
            <a:r>
              <a:rPr lang="ru-RU" sz="4000" b="1" dirty="0" smtClean="0">
                <a:solidFill>
                  <a:srgbClr val="FF0000"/>
                </a:solidFill>
              </a:rPr>
              <a:t> - воздушная среда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 (17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76500" y="2965450"/>
            <a:ext cx="3429000" cy="21431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Обобщение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КТО лишний?</a:t>
            </a:r>
            <a:endParaRPr lang="ru-RU" dirty="0"/>
          </a:p>
        </p:txBody>
      </p:sp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988840"/>
            <a:ext cx="3571875" cy="1571625"/>
          </a:xfrm>
          <a:prstGeom prst="rect">
            <a:avLst/>
          </a:prstGeom>
        </p:spPr>
      </p:pic>
      <p:pic>
        <p:nvPicPr>
          <p:cNvPr id="5" name="Рисунок 4" descr="i (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052736"/>
            <a:ext cx="3257550" cy="2143125"/>
          </a:xfrm>
          <a:prstGeom prst="rect">
            <a:avLst/>
          </a:prstGeom>
        </p:spPr>
      </p:pic>
      <p:pic>
        <p:nvPicPr>
          <p:cNvPr id="6" name="Рисунок 5" descr="i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3861048"/>
            <a:ext cx="3429000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Arial Black" pitchFamily="34" charset="0"/>
              </a:rPr>
              <a:t>Кто лишний?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i (5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4286250" cy="2143125"/>
          </a:xfrm>
        </p:spPr>
      </p:pic>
      <p:pic>
        <p:nvPicPr>
          <p:cNvPr id="5" name="Рисунок 4" descr="i (1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340768"/>
            <a:ext cx="3429000" cy="2143125"/>
          </a:xfrm>
          <a:prstGeom prst="rect">
            <a:avLst/>
          </a:prstGeom>
        </p:spPr>
      </p:pic>
      <p:pic>
        <p:nvPicPr>
          <p:cNvPr id="6" name="Рисунок 5" descr="i (1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3861048"/>
            <a:ext cx="3371850" cy="2143125"/>
          </a:xfrm>
          <a:prstGeom prst="rect">
            <a:avLst/>
          </a:prstGeom>
        </p:spPr>
      </p:pic>
      <p:pic>
        <p:nvPicPr>
          <p:cNvPr id="7" name="Рисунок 6" descr="i (1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3861048"/>
            <a:ext cx="3429000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Домашнее задание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§12</a:t>
            </a:r>
          </a:p>
          <a:p>
            <a:r>
              <a:rPr lang="ru-RU" dirty="0" smtClean="0"/>
              <a:t>Принять участие в подготовке презентации « Эти удивительные животные»</a:t>
            </a:r>
          </a:p>
          <a:p>
            <a:r>
              <a:rPr lang="ru-RU" dirty="0" smtClean="0"/>
              <a:t>Подготовиться к лабораторной работе</a:t>
            </a:r>
          </a:p>
          <a:p>
            <a:pPr>
              <a:buNone/>
            </a:pPr>
            <a:r>
              <a:rPr lang="ru-RU" dirty="0" smtClean="0"/>
              <a:t> ( с.56)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827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Тема </a:t>
            </a:r>
            <a:r>
              <a:rPr lang="ru-RU" dirty="0" smtClean="0">
                <a:solidFill>
                  <a:srgbClr val="FF0000"/>
                </a:solidFill>
              </a:rPr>
              <a:t>урока</a:t>
            </a:r>
            <a:r>
              <a:rPr lang="ru-RU" dirty="0" smtClean="0">
                <a:solidFill>
                  <a:srgbClr val="FF0000"/>
                </a:solidFill>
              </a:rPr>
              <a:t>: </a:t>
            </a: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«ЦАРСТВО </a:t>
            </a: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ЖИВОТНЫЕ»</a:t>
            </a:r>
            <a:b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Учитель биологии Гимназии №2 Цветкова Т.И.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Общие признаки животных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 способу питания-….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image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556792"/>
            <a:ext cx="9144000" cy="5301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Активно……?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1637942197_21-koshka-top-p-okhota-lvov-v-dikoi-2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3" y="1571612"/>
            <a:ext cx="8617189" cy="52863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12747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Развиты ……….,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чтобы ориентироваться в  …..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expA8mbpoD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214422"/>
            <a:ext cx="8643998" cy="56435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Растут …..</a:t>
            </a:r>
          </a:p>
          <a:p>
            <a:endParaRPr lang="ru-RU" dirty="0"/>
          </a:p>
        </p:txBody>
      </p:sp>
      <p:pic>
        <p:nvPicPr>
          <p:cNvPr id="4" name="Рисунок 3" descr="i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0" y="1"/>
            <a:ext cx="2857500" cy="1772816"/>
          </a:xfrm>
          <a:prstGeom prst="rect">
            <a:avLst/>
          </a:prstGeom>
        </p:spPr>
      </p:pic>
      <p:pic>
        <p:nvPicPr>
          <p:cNvPr id="5" name="Рисунок 4" descr="i (1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365104"/>
            <a:ext cx="3209925" cy="2143125"/>
          </a:xfrm>
          <a:prstGeom prst="rect">
            <a:avLst/>
          </a:prstGeom>
        </p:spPr>
      </p:pic>
      <p:pic>
        <p:nvPicPr>
          <p:cNvPr id="6" name="Рисунок 5" descr="i (1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4293096"/>
            <a:ext cx="3371850" cy="2143125"/>
          </a:xfrm>
          <a:prstGeom prst="rect">
            <a:avLst/>
          </a:prstGeom>
        </p:spPr>
      </p:pic>
      <p:pic>
        <p:nvPicPr>
          <p:cNvPr id="7" name="Рисунок 6" descr="i (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57550" cy="1628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506" name="Picture 2" descr="http://uch.znate.ru/tw_files2/urls_43/3/d-2753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Одноклеточные организмы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( простейшие)</a:t>
            </a:r>
          </a:p>
          <a:p>
            <a:r>
              <a:rPr lang="ru-RU" dirty="0" smtClean="0">
                <a:latin typeface="Arial Black" pitchFamily="34" charset="0"/>
              </a:rPr>
              <a:t>70 тыс.видов</a:t>
            </a:r>
          </a:p>
          <a:p>
            <a:r>
              <a:rPr lang="ru-RU" dirty="0" smtClean="0">
                <a:latin typeface="Arial Black" pitchFamily="34" charset="0"/>
              </a:rPr>
              <a:t>Обитают во всех  средах</a:t>
            </a:r>
          </a:p>
          <a:p>
            <a:r>
              <a:rPr lang="ru-RU" dirty="0" smtClean="0">
                <a:latin typeface="Arial Black" pitchFamily="34" charset="0"/>
              </a:rPr>
              <a:t>Эукариоты</a:t>
            </a:r>
          </a:p>
          <a:p>
            <a:pPr>
              <a:buNone/>
            </a:pPr>
            <a:endParaRPr lang="ru-RU" dirty="0" smtClean="0">
              <a:latin typeface="Arial Black" pitchFamily="34" charset="0"/>
            </a:endParaRPr>
          </a:p>
          <a:p>
            <a:endParaRPr lang="ru-RU" dirty="0">
              <a:latin typeface="Arial Black" pitchFamily="34" charset="0"/>
            </a:endParaRPr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56992"/>
            <a:ext cx="3600400" cy="1657350"/>
          </a:xfrm>
          <a:prstGeom prst="rect">
            <a:avLst/>
          </a:prstGeom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5286375"/>
            <a:ext cx="3571875" cy="1571625"/>
          </a:xfrm>
          <a:prstGeom prst="rect">
            <a:avLst/>
          </a:prstGeom>
        </p:spPr>
      </p:pic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4" cstate="print"/>
          <a:srcRect t="20160"/>
          <a:stretch>
            <a:fillRect/>
          </a:stretch>
        </p:blipFill>
        <p:spPr>
          <a:xfrm>
            <a:off x="5004048" y="2780928"/>
            <a:ext cx="3914775" cy="1711077"/>
          </a:xfrm>
          <a:prstGeom prst="rect">
            <a:avLst/>
          </a:prstGeom>
        </p:spPr>
      </p:pic>
      <p:pic>
        <p:nvPicPr>
          <p:cNvPr id="7" name="Рисунок 6" descr="i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4714875"/>
            <a:ext cx="2762250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Многоклеточные животные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691680" y="1052736"/>
            <a:ext cx="252028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283968" y="1052736"/>
            <a:ext cx="338437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11560" y="1340768"/>
            <a:ext cx="2649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Arial Black" pitchFamily="34" charset="0"/>
              </a:rPr>
              <a:t>Беспозвоночные</a:t>
            </a:r>
            <a:endParaRPr lang="ru-RU" b="1" u="sng" dirty="0"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28184" y="1340768"/>
            <a:ext cx="198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Arial Black" pitchFamily="34" charset="0"/>
              </a:rPr>
              <a:t>Позвоночные</a:t>
            </a:r>
            <a:endParaRPr lang="ru-RU" b="1" u="sng" dirty="0">
              <a:latin typeface="Arial Black" pitchFamily="34" charset="0"/>
            </a:endParaRPr>
          </a:p>
        </p:txBody>
      </p:sp>
      <p:pic>
        <p:nvPicPr>
          <p:cNvPr id="15" name="Рисунок 14" descr="i (5).jpg"/>
          <p:cNvPicPr>
            <a:picLocks noChangeAspect="1"/>
          </p:cNvPicPr>
          <p:nvPr/>
        </p:nvPicPr>
        <p:blipFill>
          <a:blip r:embed="rId2" cstate="print"/>
          <a:srcRect l="20160" t="10080" r="9281" b="12641"/>
          <a:stretch>
            <a:fillRect/>
          </a:stretch>
        </p:blipFill>
        <p:spPr>
          <a:xfrm>
            <a:off x="0" y="1772816"/>
            <a:ext cx="2267744" cy="1656184"/>
          </a:xfrm>
          <a:prstGeom prst="rect">
            <a:avLst/>
          </a:prstGeom>
        </p:spPr>
      </p:pic>
      <p:pic>
        <p:nvPicPr>
          <p:cNvPr id="16" name="Рисунок 15" descr="i (6).jpg"/>
          <p:cNvPicPr>
            <a:picLocks noChangeAspect="1"/>
          </p:cNvPicPr>
          <p:nvPr/>
        </p:nvPicPr>
        <p:blipFill>
          <a:blip r:embed="rId3" cstate="print"/>
          <a:srcRect t="30240" b="5921"/>
          <a:stretch>
            <a:fillRect/>
          </a:stretch>
        </p:blipFill>
        <p:spPr>
          <a:xfrm>
            <a:off x="2555776" y="1700808"/>
            <a:ext cx="1656184" cy="1368152"/>
          </a:xfrm>
          <a:prstGeom prst="rect">
            <a:avLst/>
          </a:prstGeom>
        </p:spPr>
      </p:pic>
      <p:pic>
        <p:nvPicPr>
          <p:cNvPr id="17" name="Рисунок 16" descr="i (7).jpg"/>
          <p:cNvPicPr>
            <a:picLocks noChangeAspect="1"/>
          </p:cNvPicPr>
          <p:nvPr/>
        </p:nvPicPr>
        <p:blipFill>
          <a:blip r:embed="rId4" cstate="print"/>
          <a:srcRect l="15120" r="19361"/>
          <a:stretch>
            <a:fillRect/>
          </a:stretch>
        </p:blipFill>
        <p:spPr>
          <a:xfrm>
            <a:off x="0" y="3645024"/>
            <a:ext cx="1872208" cy="2143125"/>
          </a:xfrm>
          <a:prstGeom prst="rect">
            <a:avLst/>
          </a:prstGeom>
        </p:spPr>
      </p:pic>
      <p:pic>
        <p:nvPicPr>
          <p:cNvPr id="19" name="Рисунок 18" descr="i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3645024"/>
            <a:ext cx="2214364" cy="1575618"/>
          </a:xfrm>
          <a:prstGeom prst="rect">
            <a:avLst/>
          </a:prstGeom>
        </p:spPr>
      </p:pic>
      <p:pic>
        <p:nvPicPr>
          <p:cNvPr id="20" name="Рисунок 19" descr="i (9).jpg"/>
          <p:cNvPicPr>
            <a:picLocks noChangeAspect="1"/>
          </p:cNvPicPr>
          <p:nvPr/>
        </p:nvPicPr>
        <p:blipFill>
          <a:blip r:embed="rId6" cstate="print"/>
          <a:srcRect l="6631" t="20160" r="2738" b="12641"/>
          <a:stretch>
            <a:fillRect/>
          </a:stretch>
        </p:blipFill>
        <p:spPr>
          <a:xfrm>
            <a:off x="2123728" y="5417840"/>
            <a:ext cx="2952328" cy="1440160"/>
          </a:xfrm>
          <a:prstGeom prst="rect">
            <a:avLst/>
          </a:prstGeom>
        </p:spPr>
      </p:pic>
      <p:pic>
        <p:nvPicPr>
          <p:cNvPr id="21" name="Рисунок 20" descr="i (11).jpg"/>
          <p:cNvPicPr>
            <a:picLocks noChangeAspect="1"/>
          </p:cNvPicPr>
          <p:nvPr/>
        </p:nvPicPr>
        <p:blipFill>
          <a:blip r:embed="rId7" cstate="print"/>
          <a:srcRect l="12600" t="16800" r="22301" b="12641"/>
          <a:stretch>
            <a:fillRect/>
          </a:stretch>
        </p:blipFill>
        <p:spPr>
          <a:xfrm>
            <a:off x="4860032" y="1700808"/>
            <a:ext cx="2232248" cy="1512168"/>
          </a:xfrm>
          <a:prstGeom prst="rect">
            <a:avLst/>
          </a:prstGeom>
        </p:spPr>
      </p:pic>
      <p:pic>
        <p:nvPicPr>
          <p:cNvPr id="23" name="Рисунок 22" descr="i (10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67400" y="4714875"/>
            <a:ext cx="3276600" cy="2143125"/>
          </a:xfrm>
          <a:prstGeom prst="rect">
            <a:avLst/>
          </a:prstGeom>
        </p:spPr>
      </p:pic>
      <p:pic>
        <p:nvPicPr>
          <p:cNvPr id="24" name="Рисунок 23" descr="i (12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32240" y="2564904"/>
            <a:ext cx="2411760" cy="1711077"/>
          </a:xfrm>
          <a:prstGeom prst="rect">
            <a:avLst/>
          </a:prstGeom>
        </p:spPr>
      </p:pic>
      <p:pic>
        <p:nvPicPr>
          <p:cNvPr id="25" name="Рисунок 24" descr="i (13).jpg"/>
          <p:cNvPicPr>
            <a:picLocks noChangeAspect="1"/>
          </p:cNvPicPr>
          <p:nvPr/>
        </p:nvPicPr>
        <p:blipFill>
          <a:blip r:embed="rId10" cstate="print"/>
          <a:srcRect l="12600" t="6720" r="16001" b="12641"/>
          <a:stretch>
            <a:fillRect/>
          </a:stretch>
        </p:blipFill>
        <p:spPr>
          <a:xfrm>
            <a:off x="4716016" y="3356992"/>
            <a:ext cx="2448272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656</TotalTime>
  <Words>235</Words>
  <Application>Microsoft Office PowerPoint</Application>
  <PresentationFormat>Экран (4:3)</PresentationFormat>
  <Paragraphs>64</Paragraphs>
  <Slides>19</Slides>
  <Notes>0</Notes>
  <HiddenSlides>7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Слайд 1</vt:lpstr>
      <vt:lpstr>  Тема урока: «ЦАРСТВО ЖИВОТНЫЕ» </vt:lpstr>
      <vt:lpstr>Общие признаки животных</vt:lpstr>
      <vt:lpstr>Активно……?</vt:lpstr>
      <vt:lpstr>  Развиты ……….,  чтобы ориентироваться в  ….. </vt:lpstr>
      <vt:lpstr>Слайд 6</vt:lpstr>
      <vt:lpstr>Слайд 7</vt:lpstr>
      <vt:lpstr>Слайд 8</vt:lpstr>
      <vt:lpstr>Слайд 9</vt:lpstr>
      <vt:lpstr>Определи организм и среду его обитания</vt:lpstr>
      <vt:lpstr>Водная среда обитания</vt:lpstr>
      <vt:lpstr>Определи организм и среду его обитания</vt:lpstr>
      <vt:lpstr>Почвенная среда обитания</vt:lpstr>
      <vt:lpstr>Определи организм и среду его обитания</vt:lpstr>
      <vt:lpstr>Организменная среда</vt:lpstr>
      <vt:lpstr>       Наземно - воздушная среда </vt:lpstr>
      <vt:lpstr>Обобщение</vt:lpstr>
      <vt:lpstr>Кто лишний?</vt:lpstr>
      <vt:lpstr>Домашнее задание</vt:lpstr>
    </vt:vector>
  </TitlesOfParts>
  <Company>OFFICE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 Животные</dc:title>
  <dc:creator>User</dc:creator>
  <cp:lastModifiedBy>FFF1987654</cp:lastModifiedBy>
  <cp:revision>97</cp:revision>
  <dcterms:created xsi:type="dcterms:W3CDTF">2015-12-09T13:00:30Z</dcterms:created>
  <dcterms:modified xsi:type="dcterms:W3CDTF">2024-08-22T09:42:16Z</dcterms:modified>
</cp:coreProperties>
</file>