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304" r:id="rId4"/>
    <p:sldId id="268" r:id="rId5"/>
    <p:sldId id="300" r:id="rId6"/>
    <p:sldId id="313" r:id="rId7"/>
    <p:sldId id="303" r:id="rId8"/>
    <p:sldId id="311" r:id="rId9"/>
    <p:sldId id="312" r:id="rId10"/>
    <p:sldId id="306" r:id="rId11"/>
    <p:sldId id="257" r:id="rId12"/>
    <p:sldId id="296" r:id="rId13"/>
    <p:sldId id="258" r:id="rId14"/>
    <p:sldId id="293" r:id="rId15"/>
    <p:sldId id="302" r:id="rId16"/>
    <p:sldId id="308" r:id="rId17"/>
    <p:sldId id="309" r:id="rId18"/>
    <p:sldId id="310" r:id="rId19"/>
    <p:sldId id="279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718" autoAdjust="0"/>
  </p:normalViewPr>
  <p:slideViewPr>
    <p:cSldViewPr>
      <p:cViewPr>
        <p:scale>
          <a:sx n="80" d="100"/>
          <a:sy n="80" d="100"/>
        </p:scale>
        <p:origin x="-1494" y="-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A3747-AE31-4B40-BFC0-7082FBFDD4D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BC81-D463-429E-8FBA-C53C31F36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1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BC81-D463-429E-8FBA-C53C31F360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1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271787F2-DCDA-4F09-A70B-F60D6D3A0951}" type="slidenum"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1746440" y="6362640"/>
            <a:ext cx="343440" cy="35784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311E6999-747A-48F2-A478-2DC07ACFC5E0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3"/>
          <p:cNvPicPr/>
          <p:nvPr/>
        </p:nvPicPr>
        <p:blipFill>
          <a:blip r:embed="rId2" cstate="print"/>
          <a:srcRect t="528322" b="821350"/>
          <a:stretch/>
        </p:blipFill>
        <p:spPr>
          <a:xfrm>
            <a:off x="7295400" y="5520960"/>
            <a:ext cx="1845720" cy="973440"/>
          </a:xfrm>
          <a:prstGeom prst="rect">
            <a:avLst/>
          </a:prstGeom>
          <a:ln w="12600">
            <a:noFill/>
          </a:ln>
        </p:spPr>
      </p:pic>
      <p:pic>
        <p:nvPicPr>
          <p:cNvPr id="80" name="Рисунок 4"/>
          <p:cNvPicPr/>
          <p:nvPr/>
        </p:nvPicPr>
        <p:blipFill>
          <a:blip r:embed="rId3" cstate="print"/>
          <a:stretch/>
        </p:blipFill>
        <p:spPr>
          <a:xfrm>
            <a:off x="9393480" y="5459760"/>
            <a:ext cx="83736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1" name="Рисунок 5"/>
          <p:cNvPicPr/>
          <p:nvPr/>
        </p:nvPicPr>
        <p:blipFill>
          <a:blip r:embed="rId4" cstate="print"/>
          <a:stretch/>
        </p:blipFill>
        <p:spPr>
          <a:xfrm>
            <a:off x="10774440" y="5407560"/>
            <a:ext cx="98712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2" name="Рисунок 8"/>
          <p:cNvPicPr/>
          <p:nvPr/>
        </p:nvPicPr>
        <p:blipFill rotWithShape="1">
          <a:blip r:embed="rId5" cstate="print"/>
          <a:srcRect l="27303" t="24181" r="20021" b="60265"/>
          <a:stretch/>
        </p:blipFill>
        <p:spPr>
          <a:xfrm>
            <a:off x="2279576" y="62910"/>
            <a:ext cx="6861544" cy="2285969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Прямоугольник 8"/>
          <p:cNvSpPr/>
          <p:nvPr/>
        </p:nvSpPr>
        <p:spPr>
          <a:xfrm>
            <a:off x="1919536" y="241333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гимназия №2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77900" y="522920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Нелидово, 2025 год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2"/>
    </mc:Choice>
    <mc:Fallback xmlns="">
      <p:transition spd="slow" advTm="1320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pauseEvt time="13202" objId="2"/>
        <p14:seekEvt time="13202" objId="2" seek="12972"/>
        <p14:resumeEvt time="1320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2DE5B993-04D6-48DE-A644-C95DCDAECB7B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86" name="TextShape 3"/>
          <p:cNvSpPr txBox="1"/>
          <p:nvPr/>
        </p:nvSpPr>
        <p:spPr>
          <a:xfrm>
            <a:off x="1143000" y="1825560"/>
            <a:ext cx="9113760" cy="28220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endParaRPr/>
          </a:p>
        </p:txBody>
      </p:sp>
      <p:sp>
        <p:nvSpPr>
          <p:cNvPr id="7" name="Текст 3"/>
          <p:cNvSpPr>
            <a:spLocks noGrp="1"/>
          </p:cNvSpPr>
          <p:nvPr>
            <p:ph type="body"/>
          </p:nvPr>
        </p:nvSpPr>
        <p:spPr>
          <a:xfrm>
            <a:off x="839416" y="44625"/>
            <a:ext cx="8053200" cy="9172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Учебный кабинет химии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6664" y="124298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составе стандартного комплекта оборудования гимназия получила </a:t>
            </a:r>
            <a:r>
              <a:rPr lang="ru-RU" dirty="0" smtClean="0"/>
              <a:t>следующие </a:t>
            </a:r>
            <a:r>
              <a:rPr lang="ru-RU" dirty="0"/>
              <a:t>средства обучения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Набор ОГЭ по химии (1 шт.).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Цифровая лаборатория по химии (4 шт</a:t>
            </a:r>
            <a:r>
              <a:rPr lang="ru-RU" dirty="0" smtClean="0"/>
              <a:t>.).</a:t>
            </a:r>
          </a:p>
          <a:p>
            <a:r>
              <a:rPr lang="ru-RU" b="1" dirty="0"/>
              <a:t>Компьютерное оборудование</a:t>
            </a:r>
            <a:endParaRPr lang="ru-RU" dirty="0"/>
          </a:p>
          <a:p>
            <a:pPr fontAlgn="base"/>
            <a:r>
              <a:rPr lang="ru-RU" dirty="0"/>
              <a:t>1.     Ноутбук.</a:t>
            </a:r>
          </a:p>
          <a:p>
            <a:pPr fontAlgn="base"/>
            <a:r>
              <a:rPr lang="ru-RU" dirty="0"/>
              <a:t>2.     МФУ (принтер, сканер, копир</a:t>
            </a:r>
            <a:r>
              <a:rPr lang="ru-RU" dirty="0" smtClean="0"/>
              <a:t>)</a:t>
            </a:r>
            <a:r>
              <a:rPr lang="ru-RU" dirty="0"/>
              <a:t>.</a:t>
            </a:r>
          </a:p>
        </p:txBody>
      </p:sp>
      <p:pic>
        <p:nvPicPr>
          <p:cNvPr id="1027" name="Picture 3" descr="\\Zamdir\d\Гаврикова\2024-2025\точка роста\Гимназия №2 Точка роста кабинет химии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295743"/>
            <a:ext cx="3446399" cy="30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Zamdir\d\Гаврикова\2024-2025\точка роста\хим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6" y="2258645"/>
            <a:ext cx="5451252" cy="40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2"/>
    </mc:Choice>
    <mc:Fallback xmlns="">
      <p:transition spd="slow" advTm="1353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839416" y="44625"/>
            <a:ext cx="8053200" cy="9172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Учебный кабинет биологии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212976"/>
            <a:ext cx="4302223" cy="32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\\Zamdir\d\Гаврикова\2024-2025\точка роста\фото точка роста\IMG-20250303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556792"/>
            <a:ext cx="3257093" cy="43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27848" y="98072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составе стандартного комплекта оборудования гимназия получила </a:t>
            </a:r>
            <a:r>
              <a:rPr lang="ru-RU" dirty="0" smtClean="0"/>
              <a:t>следующие </a:t>
            </a:r>
            <a:r>
              <a:rPr lang="ru-RU" dirty="0"/>
              <a:t>средства обучения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Микроскоп </a:t>
            </a:r>
            <a:r>
              <a:rPr lang="ru-RU" dirty="0"/>
              <a:t>(1 шт.)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Учебная лаборатория по </a:t>
            </a:r>
            <a:r>
              <a:rPr lang="ru-RU" dirty="0" err="1"/>
              <a:t>нейротехнологии</a:t>
            </a:r>
            <a:r>
              <a:rPr lang="ru-RU" dirty="0"/>
              <a:t> (1 шт.)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Цифровая лаборатория по биологии (4 шт.).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Цифровая лаборатория по физиологии (2 шт.).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Цифровая лаборатория по экологии (1 шт.).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4090" y="3230217"/>
            <a:ext cx="3408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Компьютерное оборудование</a:t>
            </a:r>
            <a:endParaRPr lang="ru-RU" dirty="0">
              <a:solidFill>
                <a:prstClr val="black"/>
              </a:solidFill>
            </a:endParaRPr>
          </a:p>
          <a:p>
            <a:pPr lvl="0" fontAlgn="base"/>
            <a:r>
              <a:rPr lang="ru-RU" dirty="0">
                <a:solidFill>
                  <a:prstClr val="black"/>
                </a:solidFill>
              </a:rPr>
              <a:t>1.     Ноутбук.</a:t>
            </a:r>
          </a:p>
          <a:p>
            <a:pPr lvl="0" fontAlgn="base"/>
            <a:r>
              <a:rPr lang="ru-RU" dirty="0">
                <a:solidFill>
                  <a:prstClr val="black"/>
                </a:solidFill>
              </a:rPr>
              <a:t>2.     МФУ (принтер, сканер, копир)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68F5FB83-2649-4FDF-921D-3981C6FDBFCF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/>
          </p:nvPr>
        </p:nvSpPr>
        <p:spPr>
          <a:xfrm>
            <a:off x="839416" y="44625"/>
            <a:ext cx="8053200" cy="9172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Учебный кабинет физики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5880" y="213285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составе стандартного комплекта оборудования гимназия получила </a:t>
            </a:r>
            <a:r>
              <a:rPr lang="ru-RU" dirty="0" smtClean="0"/>
              <a:t>следующие </a:t>
            </a:r>
            <a:r>
              <a:rPr lang="ru-RU" dirty="0"/>
              <a:t>средства обучения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Цифровая лаборатория по физике (4 шт</a:t>
            </a:r>
            <a:r>
              <a:rPr lang="ru-RU" dirty="0" smtClean="0"/>
              <a:t>.)</a:t>
            </a:r>
          </a:p>
          <a:p>
            <a:r>
              <a:rPr lang="ru-RU" b="1" dirty="0"/>
              <a:t>Компьютерное оборудование</a:t>
            </a:r>
            <a:endParaRPr lang="ru-RU" dirty="0"/>
          </a:p>
          <a:p>
            <a:pPr fontAlgn="base"/>
            <a:r>
              <a:rPr lang="ru-RU" dirty="0"/>
              <a:t>1.     </a:t>
            </a:r>
            <a:r>
              <a:rPr lang="ru-RU" dirty="0" smtClean="0"/>
              <a:t>Ноутбук.</a:t>
            </a:r>
            <a:endParaRPr lang="ru-RU" dirty="0"/>
          </a:p>
          <a:p>
            <a:pPr fontAlgn="base"/>
            <a:r>
              <a:rPr lang="ru-RU" dirty="0"/>
              <a:t>2.     МФУ (принтер, сканер, копир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377385"/>
            <a:ext cx="4007321" cy="534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945" y="3289745"/>
            <a:ext cx="3015135" cy="3430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8"/>
    </mc:Choice>
    <mc:Fallback xmlns="">
      <p:transition spd="slow" advTm="130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Реализуемые </a:t>
            </a:r>
            <a:r>
              <a:rPr lang="ru-RU" sz="2800" b="1" dirty="0">
                <a:solidFill>
                  <a:srgbClr val="FF0000"/>
                </a:solidFill>
              </a:rPr>
              <a:t>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63352" y="1196752"/>
            <a:ext cx="8496944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Внеурочная деятельность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Рисунок 6" descr="C:\Users\Завуч\Downloads\16841418855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60" y="845547"/>
            <a:ext cx="2964180" cy="4311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951984" y="51571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Занятие в рамках внеурочной деятельности по физике в 7-х классах</a:t>
            </a:r>
          </a:p>
          <a:p>
            <a:r>
              <a:rPr lang="ru-RU" dirty="0"/>
              <a:t> «Наблюдение магнитного поля катушки индуктивности с током при плавном изменении тока через нее»</a:t>
            </a:r>
          </a:p>
          <a:p>
            <a:r>
              <a:rPr lang="ru-RU" dirty="0"/>
              <a:t>(учитель Крылова Надежда Васильевна)</a:t>
            </a:r>
          </a:p>
        </p:txBody>
      </p:sp>
      <p:pic>
        <p:nvPicPr>
          <p:cNvPr id="9" name="Рисунок 8" descr="C:\Users\Завуч\Downloads\16841358322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44824"/>
            <a:ext cx="3888432" cy="49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44144" y="1874178"/>
            <a:ext cx="4344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Занятие в рамках внеурочной деятельности по биологии в 8-х классах</a:t>
            </a:r>
          </a:p>
          <a:p>
            <a:r>
              <a:rPr lang="ru-RU" dirty="0"/>
              <a:t>Демонстрационная работа </a:t>
            </a:r>
          </a:p>
          <a:p>
            <a:r>
              <a:rPr lang="ru-RU" dirty="0"/>
              <a:t>«Измерение скорости сенсомоторной реакции с помощью ЭМГ»</a:t>
            </a:r>
          </a:p>
          <a:p>
            <a:r>
              <a:rPr lang="ru-RU" dirty="0"/>
              <a:t>(учитель Цветкова Татьяна Ивановна)</a:t>
            </a:r>
          </a:p>
        </p:txBody>
      </p:sp>
    </p:spTree>
    <p:extLst>
      <p:ext uri="{BB962C8B-B14F-4D97-AF65-F5344CB8AC3E}">
        <p14:creationId xmlns:p14="http://schemas.microsoft.com/office/powerpoint/2010/main" val="21122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437048"/>
            <a:ext cx="10823808" cy="133576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Реализуемые </a:t>
            </a:r>
            <a:r>
              <a:rPr lang="ru-RU" sz="3100" b="1" dirty="0" smtClean="0">
                <a:solidFill>
                  <a:srgbClr val="FF0000"/>
                </a:solidFill>
              </a:rPr>
              <a:t>программы по учебным предметам: биология, физика, химия.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8" name="Рисунок 7" descr="C:\Users\Завуч\Desktop\точка роста\внеурочная деятельность по физике 7б клас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1628800"/>
            <a:ext cx="2952328" cy="4175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080448" y="5818038"/>
            <a:ext cx="5064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Урок  физики в 9а классе «Исследования магнитного поля, создаваемого постоянным полосовым магнитом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9" name="Рисунок 8" descr="C:\Users\Завуч\Desktop\точка роста\16841371305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622603"/>
            <a:ext cx="3954661" cy="5110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44144" y="1844824"/>
            <a:ext cx="391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Урок биологии в 8б классе</a:t>
            </a:r>
          </a:p>
          <a:p>
            <a:r>
              <a:rPr lang="ru-RU" dirty="0"/>
              <a:t>Демонстрационная работа «Измерение электромагнитной активности мозга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68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9095616" cy="14077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Межрегиональная (с международным участием) научно – практическая конференция «Первые шаги в науку» на базе ГБПОУ «</a:t>
            </a:r>
            <a:r>
              <a:rPr lang="ru-RU" sz="2800" b="1" dirty="0" err="1" smtClean="0">
                <a:solidFill>
                  <a:srgbClr val="FF0000"/>
                </a:solidFill>
              </a:rPr>
              <a:t>Нелидовский</a:t>
            </a:r>
            <a:r>
              <a:rPr lang="ru-RU" sz="2800" b="1" dirty="0" smtClean="0">
                <a:solidFill>
                  <a:srgbClr val="FF0000"/>
                </a:solidFill>
              </a:rPr>
              <a:t> колледж» г. Нелидово Тверской области (</a:t>
            </a:r>
            <a:r>
              <a:rPr lang="ru-RU" sz="2800" b="1" dirty="0" smtClean="0">
                <a:solidFill>
                  <a:srgbClr val="FF0000"/>
                </a:solidFill>
              </a:rPr>
              <a:t>2024-2025 </a:t>
            </a:r>
            <a:r>
              <a:rPr lang="ru-RU" sz="2800" b="1" dirty="0" smtClean="0">
                <a:solidFill>
                  <a:srgbClr val="FF0000"/>
                </a:solidFill>
              </a:rPr>
              <a:t>учебный </a:t>
            </a:r>
            <a:r>
              <a:rPr lang="ru-RU" sz="2800" b="1" dirty="0" smtClean="0">
                <a:solidFill>
                  <a:srgbClr val="FF0000"/>
                </a:solidFill>
              </a:rPr>
              <a:t>год)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/>
          <a:stretch/>
        </p:blipFill>
        <p:spPr bwMode="auto">
          <a:xfrm>
            <a:off x="5807967" y="3163046"/>
            <a:ext cx="6272697" cy="334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2"/>
          <a:stretch/>
        </p:blipFill>
        <p:spPr bwMode="auto">
          <a:xfrm>
            <a:off x="191344" y="2545765"/>
            <a:ext cx="2088232" cy="396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\\Zamdir\d\Гаврикова\2024-2025\точка роста\photo_2025-03-06_09-26-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5" y="2574058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9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65040"/>
            <a:ext cx="10153128" cy="9172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Межрегиональная (с международным участием)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научно – практическая конференция «Первые шаги в науку» на базе     ГБПОУ «</a:t>
            </a:r>
            <a:r>
              <a:rPr lang="ru-RU" sz="2800" b="1" dirty="0" err="1" smtClean="0">
                <a:solidFill>
                  <a:srgbClr val="FF0000"/>
                </a:solidFill>
              </a:rPr>
              <a:t>Нелидовский</a:t>
            </a:r>
            <a:r>
              <a:rPr lang="ru-RU" sz="2800" b="1" dirty="0" smtClean="0">
                <a:solidFill>
                  <a:srgbClr val="FF0000"/>
                </a:solidFill>
              </a:rPr>
              <a:t> колледж» </a:t>
            </a:r>
            <a:r>
              <a:rPr lang="ru-RU" sz="2800" b="1" dirty="0" err="1" smtClean="0">
                <a:solidFill>
                  <a:srgbClr val="FF0000"/>
                </a:solidFill>
              </a:rPr>
              <a:t>г.Нелидово</a:t>
            </a:r>
            <a:r>
              <a:rPr lang="ru-RU" sz="2800" b="1" dirty="0" smtClean="0">
                <a:solidFill>
                  <a:srgbClr val="FF0000"/>
                </a:solidFill>
              </a:rPr>
              <a:t> Тверской области </a:t>
            </a:r>
            <a:r>
              <a:rPr lang="ru-RU" sz="2400" b="1" dirty="0" smtClean="0">
                <a:solidFill>
                  <a:srgbClr val="FF0000"/>
                </a:solidFill>
              </a:rPr>
              <a:t>(2024-2025 учебный год)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2914" r="7500" b="6456"/>
          <a:stretch/>
        </p:blipFill>
        <p:spPr bwMode="auto">
          <a:xfrm>
            <a:off x="4655840" y="2276872"/>
            <a:ext cx="2648137" cy="378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400" y="610084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Исследовательская работа «Зависимость </a:t>
            </a:r>
            <a:r>
              <a:rPr lang="ru-RU" dirty="0"/>
              <a:t>скорости утомления мышц у людей, занимающихся спортом и ведущих малоактивный образ жизни».</a:t>
            </a:r>
          </a:p>
        </p:txBody>
      </p:sp>
      <p:pic>
        <p:nvPicPr>
          <p:cNvPr id="1027" name="Picture 3" descr="C:\Users\зам ИОП\Downloads\Telegram Desktop\photo_2025-03-05_12-55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012842"/>
            <a:ext cx="3563381" cy="47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Zamdir\d\Гаврикова\2024-2025\точка роста\фото точка роста\IMG-20250303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6" y="2132856"/>
            <a:ext cx="2975992" cy="39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0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0820" b="11947"/>
          <a:stretch/>
        </p:blipFill>
        <p:spPr>
          <a:xfrm>
            <a:off x="983432" y="477077"/>
            <a:ext cx="8496944" cy="35403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1199456" y="4365104"/>
            <a:ext cx="6984776" cy="1296144"/>
          </a:xfrm>
        </p:spPr>
        <p:txBody>
          <a:bodyPr/>
          <a:lstStyle/>
          <a:p>
            <a:r>
              <a:rPr lang="ru-RU" dirty="0" smtClean="0"/>
              <a:t>Проектная работа  «Анализ утомления мышц и разработка методических рекомендаций для мотивации школьников к ведению активного образа жизни»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12717" r="23729"/>
          <a:stretch/>
        </p:blipFill>
        <p:spPr>
          <a:xfrm>
            <a:off x="9078619" y="2204864"/>
            <a:ext cx="2524539" cy="36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456040" y="2708920"/>
            <a:ext cx="5402672" cy="363088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Участие детей в муниципальных, региональных, областных и всероссийских олимпиадах, конкурсах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естественнонаучной направленности.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овышение качества образования педагогов и обучающихся.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овышение конкурентоспособности выпускников школы.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3"/>
          <a:stretch/>
        </p:blipFill>
        <p:spPr>
          <a:xfrm>
            <a:off x="876688" y="1453142"/>
            <a:ext cx="4461960" cy="5000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512" y="548680"/>
            <a:ext cx="853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Центр Точка роста как ресурс развития школы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B8781292-81B1-4DB0-BFC8-8281580E4F73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19</a:t>
            </a:fld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3010" b="1" strike="noStrike">
                <a:solidFill>
                  <a:srgbClr val="333E48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20" name="TextShape 3"/>
          <p:cNvSpPr txBox="1"/>
          <p:nvPr/>
        </p:nvSpPr>
        <p:spPr>
          <a:xfrm>
            <a:off x="839416" y="764704"/>
            <a:ext cx="9937104" cy="5688632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Проблемы: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800" i="1" dirty="0" smtClean="0"/>
              <a:t>На базе центра «Точка роста» работают два штатных сотрудника (учитель биологии и физики) и один совместитель (учитель химии). Гимназии требуется учитель химии.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800" i="1" dirty="0"/>
              <a:t> </a:t>
            </a:r>
            <a:r>
              <a:rPr lang="ru-RU" sz="2800" i="1" dirty="0" smtClean="0"/>
              <a:t>Необходимо введение дополнительных программ внеурочной деятельности естественнонаучной направленности.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800" i="1" dirty="0" smtClean="0"/>
              <a:t>Организация сетевого сотрудничества (взаимодействие) с центрами «Точка роста» других образовательных организаций.</a:t>
            </a:r>
          </a:p>
          <a:p>
            <a:pPr>
              <a:lnSpc>
                <a:spcPct val="100000"/>
              </a:lnSpc>
            </a:pPr>
            <a:endParaRPr lang="ru-RU" sz="2800" i="1" dirty="0"/>
          </a:p>
          <a:p>
            <a:pPr>
              <a:lnSpc>
                <a:spcPct val="100000"/>
              </a:lnSpc>
            </a:pPr>
            <a:endParaRPr sz="2800" i="1" dirty="0"/>
          </a:p>
          <a:p>
            <a:pPr algn="ctr">
              <a:lnSpc>
                <a:spcPct val="100000"/>
              </a:lnSpc>
            </a:pPr>
            <a:endParaRPr sz="2800" i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sz="2800" i="1" dirty="0">
              <a:solidFill>
                <a:srgbClr val="FF0000"/>
              </a:solidFill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1255680" y="240480"/>
            <a:ext cx="8191080" cy="917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1"/>
    </mc:Choice>
    <mc:Fallback xmlns="">
      <p:transition spd="slow" advTm="865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9856" y="980728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 рамках федерального проекта «Современная школа» национального проекта «Образование» с 1 сентября 2022 года в Муниципальном бюджетном общеобразовательном учреждении гимназии №2 начал работу центр образования естественнонаучной направленности «Точка роста».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3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220" y="548680"/>
            <a:ext cx="6427779" cy="6120680"/>
          </a:xfrm>
        </p:spPr>
        <p:txBody>
          <a:bodyPr/>
          <a:lstStyle/>
          <a:p>
            <a:pPr indent="457200" algn="ctr"/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Центр </a:t>
            </a:r>
            <a:r>
              <a:rPr lang="ru-RU" sz="2800" dirty="0" smtClean="0">
                <a:solidFill>
                  <a:srgbClr val="FF0000"/>
                </a:solidFill>
                <a:latin typeface="Arial"/>
                <a:ea typeface="Arial"/>
              </a:rPr>
              <a:t>«</a:t>
            </a:r>
            <a:r>
              <a:rPr lang="ru-RU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ТОЧКА РОСТА»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на базе Гимназии №2»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обеспеч</a:t>
            </a:r>
            <a:r>
              <a:rPr lang="ru-RU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ивает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Arial"/>
              </a:rPr>
              <a:t>к</a:t>
            </a:r>
            <a:r>
              <a:rPr lang="ru-RU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ачественное современное образование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 школьников и формирование у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обучающихся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современных навыков </a:t>
            </a:r>
            <a:r>
              <a:rPr lang="ru-RU" sz="2800" strike="noStrike" dirty="0" smtClean="0">
                <a:solidFill>
                  <a:schemeClr val="tx2"/>
                </a:solidFill>
                <a:latin typeface="Arial"/>
                <a:ea typeface="Arial"/>
              </a:rPr>
              <a:t>по естественнонаучным дисциплинам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.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В центре с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озданы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рабочие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зоны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по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предметным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областям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ru-RU" sz="28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«Физика», «Химия», «Биология»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. </a:t>
            </a:r>
            <a:b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23392" y="5589240"/>
            <a:ext cx="4032448" cy="1152128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центра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700808"/>
            <a:ext cx="5356853" cy="401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3"/>
    </mc:Choice>
    <mc:Fallback xmlns="">
      <p:transition spd="slow" advTm="1364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9023608" cy="9172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Центр «Точка роста» является частью образовательной среды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гимназии:</a:t>
            </a:r>
            <a:endParaRPr lang="ru-RU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879976" y="1428394"/>
            <a:ext cx="5447928" cy="1734886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преподавание учебных </a:t>
            </a:r>
            <a:r>
              <a:rPr lang="ru-RU" sz="2400" dirty="0" smtClean="0">
                <a:solidFill>
                  <a:srgbClr val="0070C0"/>
                </a:solidFill>
              </a:rPr>
              <a:t>предметов;</a:t>
            </a:r>
            <a:endParaRPr lang="ru-RU" sz="2400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внеурочная </a:t>
            </a:r>
            <a:r>
              <a:rPr lang="ru-RU" sz="2400" dirty="0" smtClean="0">
                <a:solidFill>
                  <a:srgbClr val="0070C0"/>
                </a:solidFill>
              </a:rPr>
              <a:t>деятельность;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проведение </a:t>
            </a:r>
            <a:r>
              <a:rPr lang="ru-RU" sz="2400" dirty="0">
                <a:solidFill>
                  <a:srgbClr val="0070C0"/>
                </a:solidFill>
              </a:rPr>
              <a:t>внеклассных мероприятий для </a:t>
            </a:r>
            <a:r>
              <a:rPr lang="ru-RU" sz="2400" dirty="0" smtClean="0">
                <a:solidFill>
                  <a:srgbClr val="0070C0"/>
                </a:solidFill>
              </a:rPr>
              <a:t>обучающихся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449323"/>
            <a:ext cx="3057804" cy="4077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9"/>
          <a:stretch/>
        </p:blipFill>
        <p:spPr>
          <a:xfrm>
            <a:off x="3969228" y="3163280"/>
            <a:ext cx="3782956" cy="3460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6864" y="4365104"/>
            <a:ext cx="4079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Центр </a:t>
            </a:r>
            <a:r>
              <a:rPr lang="ru-RU" dirty="0"/>
              <a:t>«Точка роста» </a:t>
            </a:r>
            <a:r>
              <a:rPr lang="ru-RU" dirty="0" smtClean="0"/>
              <a:t>создан </a:t>
            </a:r>
            <a:r>
              <a:rPr lang="ru-RU" dirty="0"/>
              <a:t>при поддержке Министерства просвещения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5560" y="836712"/>
            <a:ext cx="9188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Руководитель центра «Точка роста» Гимназии №2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9856" y="2266146"/>
            <a:ext cx="6667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Гаврикова</a:t>
            </a:r>
            <a:r>
              <a:rPr lang="ru-RU" sz="2800" dirty="0" smtClean="0"/>
              <a:t> Светлана Николаевна, заместитель директора по </a:t>
            </a:r>
            <a:r>
              <a:rPr lang="ru-RU" sz="2800" dirty="0" smtClean="0"/>
              <a:t>учебно-воспитательной работе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\\Zamdir\d\Гаврикова\2024-2025\точка роста\f606d1f1501188d25fe83a854f380b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555068"/>
            <a:ext cx="3384376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8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368" y="1359592"/>
            <a:ext cx="8053200" cy="917280"/>
          </a:xfrm>
        </p:spPr>
        <p:txBody>
          <a:bodyPr/>
          <a:lstStyle/>
          <a:p>
            <a:r>
              <a:rPr lang="ru-RU" sz="2800" dirty="0" smtClean="0"/>
              <a:t>Цветкова Татьяна Ивановна, учитель биологии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240" y="2220129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Курсы повышения квалификации: </a:t>
            </a:r>
          </a:p>
          <a:p>
            <a:endParaRPr lang="ru-RU" dirty="0" smtClean="0"/>
          </a:p>
          <a:p>
            <a:r>
              <a:rPr lang="ru-RU" sz="1200" dirty="0" smtClean="0"/>
              <a:t>Педагог </a:t>
            </a:r>
            <a:r>
              <a:rPr lang="ru-RU" sz="1200" dirty="0"/>
              <a:t>по предмету «Биология» школьного Центра образования «Точка </a:t>
            </a:r>
            <a:r>
              <a:rPr lang="ru-RU" sz="1200" dirty="0" smtClean="0"/>
              <a:t>роста</a:t>
            </a:r>
            <a:r>
              <a:rPr lang="ru-RU" sz="1200" dirty="0"/>
              <a:t>.</a:t>
            </a:r>
            <a:endParaRPr lang="ru-RU" sz="12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9496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</a:rPr>
              <a:t>П</a:t>
            </a:r>
            <a:r>
              <a:rPr lang="ru-RU" sz="2800" b="1" kern="0" dirty="0" smtClean="0">
                <a:solidFill>
                  <a:srgbClr val="FF0000"/>
                </a:solidFill>
              </a:rPr>
              <a:t>едагоги </a:t>
            </a:r>
            <a:r>
              <a:rPr lang="ru-RU" sz="2800" b="1" kern="0" dirty="0">
                <a:solidFill>
                  <a:srgbClr val="FF0000"/>
                </a:solidFill>
              </a:rPr>
              <a:t>центра «Точка роста» на базе </a:t>
            </a:r>
            <a:r>
              <a:rPr lang="ru-RU" sz="2800" b="1" kern="0" dirty="0" smtClean="0">
                <a:solidFill>
                  <a:srgbClr val="FF0000"/>
                </a:solidFill>
              </a:rPr>
              <a:t>Гимназии №2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79" y="1286762"/>
            <a:ext cx="3735371" cy="473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703" y="2908833"/>
            <a:ext cx="4688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200" dirty="0" smtClean="0"/>
              <a:t>«</a:t>
            </a:r>
            <a:r>
              <a:rPr lang="ru-RU" sz="1200" dirty="0"/>
              <a:t>Школа современного учителя. Развитие </a:t>
            </a:r>
            <a:r>
              <a:rPr lang="ru-RU" sz="1200" dirty="0" smtClean="0"/>
              <a:t>естественнонаучной </a:t>
            </a:r>
            <a:r>
              <a:rPr lang="ru-RU" sz="1200" dirty="0"/>
              <a:t>грамотности</a:t>
            </a:r>
            <a:r>
              <a:rPr lang="ru-RU" sz="1200" dirty="0" smtClean="0"/>
              <a:t>».</a:t>
            </a: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6719" y="3550800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«Реализация требований обновленных ФГОС ООО, ФГОС СОО в работе учителя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1815" y="4291317"/>
            <a:ext cx="584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Реализуются </a:t>
            </a:r>
            <a:r>
              <a:rPr lang="ru-RU" sz="1600" b="1" dirty="0">
                <a:solidFill>
                  <a:srgbClr val="FF0000"/>
                </a:solidFill>
              </a:rPr>
              <a:t>образовательные программы:</a:t>
            </a:r>
          </a:p>
          <a:p>
            <a:r>
              <a:rPr lang="ru-RU" sz="1600" dirty="0"/>
              <a:t>- по </a:t>
            </a:r>
            <a:r>
              <a:rPr lang="ru-RU" sz="1600" dirty="0" smtClean="0"/>
              <a:t>учебному предмету Биология (5-11 классы);</a:t>
            </a:r>
          </a:p>
          <a:p>
            <a:r>
              <a:rPr lang="ru-RU" sz="1600" dirty="0" smtClean="0"/>
              <a:t> - факультативного курса</a:t>
            </a:r>
            <a:endParaRPr lang="ru-RU" sz="1600" dirty="0"/>
          </a:p>
          <a:p>
            <a:r>
              <a:rPr lang="ru-RU" sz="1600" dirty="0" smtClean="0"/>
              <a:t>«</a:t>
            </a:r>
            <a:r>
              <a:rPr lang="ru-RU" sz="1600" dirty="0"/>
              <a:t>Физиология </a:t>
            </a:r>
            <a:r>
              <a:rPr lang="ru-RU" sz="1600" dirty="0" smtClean="0"/>
              <a:t>человека» (9 классы);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внеурочной </a:t>
            </a:r>
            <a:r>
              <a:rPr lang="ru-RU" sz="1600" dirty="0" smtClean="0"/>
              <a:t>деятельности</a:t>
            </a:r>
            <a:endParaRPr lang="ru-RU" sz="1600" dirty="0"/>
          </a:p>
          <a:p>
            <a:r>
              <a:rPr lang="ru-RU" sz="1600" dirty="0"/>
              <a:t>«Карта человеческого тела</a:t>
            </a:r>
            <a:r>
              <a:rPr lang="ru-RU" sz="1600" dirty="0" smtClean="0"/>
              <a:t>» (10,11 классы).</a:t>
            </a:r>
            <a:endParaRPr lang="ru-RU" dirty="0"/>
          </a:p>
        </p:txBody>
      </p:sp>
      <p:pic>
        <p:nvPicPr>
          <p:cNvPr id="3074" name="Picture 2" descr="\\Zamdir\d\Гаврикова\2024-2025\точка роста\photo_2025-03-06_11-22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068960"/>
            <a:ext cx="2432471" cy="34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872" y="1352005"/>
            <a:ext cx="8053200" cy="917280"/>
          </a:xfrm>
        </p:spPr>
        <p:txBody>
          <a:bodyPr/>
          <a:lstStyle/>
          <a:p>
            <a:r>
              <a:rPr lang="ru-RU" sz="2800" dirty="0" smtClean="0"/>
              <a:t>Крылова Надежда Васильевна, учитель физики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17" y="384519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Реализуются </a:t>
            </a:r>
            <a:r>
              <a:rPr lang="ru-RU" sz="1600" dirty="0">
                <a:solidFill>
                  <a:srgbClr val="FF0000"/>
                </a:solidFill>
              </a:rPr>
              <a:t>образовательные программы: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учебному </a:t>
            </a:r>
            <a:r>
              <a:rPr lang="ru-RU" sz="1600" dirty="0" smtClean="0"/>
              <a:t>предмету Физика </a:t>
            </a:r>
            <a:r>
              <a:rPr lang="ru-RU" sz="1600" dirty="0" smtClean="0"/>
              <a:t>(7-11 классы);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факультативных </a:t>
            </a:r>
            <a:r>
              <a:rPr lang="ru-RU" sz="1600" dirty="0"/>
              <a:t>курсов:</a:t>
            </a:r>
          </a:p>
          <a:p>
            <a:r>
              <a:rPr lang="ru-RU" sz="1600" dirty="0"/>
              <a:t>«Технология решения задач по физике</a:t>
            </a:r>
            <a:r>
              <a:rPr lang="ru-RU" sz="1600" dirty="0" smtClean="0"/>
              <a:t>» (11класс), </a:t>
            </a:r>
          </a:p>
          <a:p>
            <a:r>
              <a:rPr lang="ru-RU" sz="1600" dirty="0" smtClean="0"/>
              <a:t>«</a:t>
            </a:r>
            <a:r>
              <a:rPr lang="ru-RU" sz="1600" dirty="0"/>
              <a:t>Решение экспериментальных задач по физике</a:t>
            </a:r>
            <a:r>
              <a:rPr lang="ru-RU" sz="1600" dirty="0" smtClean="0"/>
              <a:t>» (10 класс), </a:t>
            </a:r>
          </a:p>
          <a:p>
            <a:r>
              <a:rPr lang="ru-RU" sz="1600" dirty="0" smtClean="0"/>
              <a:t>- </a:t>
            </a:r>
            <a:r>
              <a:rPr lang="ru-RU" sz="1600" dirty="0"/>
              <a:t>внеурочной деятельности:</a:t>
            </a:r>
          </a:p>
          <a:p>
            <a:r>
              <a:rPr lang="ru-RU" sz="1600" dirty="0" smtClean="0"/>
              <a:t>«</a:t>
            </a:r>
            <a:r>
              <a:rPr lang="ru-RU" sz="1600" dirty="0"/>
              <a:t>Решение нестандартных задач по </a:t>
            </a:r>
            <a:r>
              <a:rPr lang="ru-RU" sz="1600" dirty="0" smtClean="0"/>
              <a:t>физике (9 класс)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332656"/>
            <a:ext cx="86391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121" y="2415345"/>
            <a:ext cx="38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Курсы повышения </a:t>
            </a:r>
            <a:r>
              <a:rPr lang="ru-RU" dirty="0" smtClean="0">
                <a:solidFill>
                  <a:srgbClr val="FF0000"/>
                </a:solidFill>
              </a:rPr>
              <a:t>квалификации: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07" y="27222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sz="1200" dirty="0"/>
              <a:t>Педагог по предмету «Физика» школьного Центра образования «Точка роста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17" y="301599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«Реализация требований обновленных </a:t>
            </a:r>
            <a:r>
              <a:rPr lang="ru-RU" sz="1200" dirty="0"/>
              <a:t>ФГОС ООО, ФГОС СОО в работе учителя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04" y="33382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«Точки роста: технологические возможности, профессиональные компетенции, творческая самореализация и лучшие практики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1560844"/>
            <a:ext cx="3312368" cy="493700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3811" r="4478"/>
          <a:stretch/>
        </p:blipFill>
        <p:spPr bwMode="auto">
          <a:xfrm>
            <a:off x="6753605" y="4224361"/>
            <a:ext cx="1480932" cy="212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1384" y="1352034"/>
            <a:ext cx="8053200" cy="917280"/>
          </a:xfrm>
        </p:spPr>
        <p:txBody>
          <a:bodyPr/>
          <a:lstStyle/>
          <a:p>
            <a:r>
              <a:rPr lang="ru-RU" sz="2800" dirty="0" smtClean="0"/>
              <a:t> Майкова Ирина Георгиевна, учитель химии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332656"/>
            <a:ext cx="86391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352" y="2425989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sz="1200" dirty="0"/>
              <a:t>Использование современного учебного оборудования в центрах образования </a:t>
            </a:r>
            <a:r>
              <a:rPr lang="ru-RU" sz="1200" dirty="0" smtClean="0"/>
              <a:t>естественнонаучной </a:t>
            </a:r>
            <a:r>
              <a:rPr lang="ru-RU" sz="1200" dirty="0"/>
              <a:t>и технологической направленностей «Точка роста».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7239" y="2138788"/>
            <a:ext cx="389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Курсы повышения квалификации: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352" y="297998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«Основные аспекты подготовки к государственной итоговой аттестации (ОГЭ, ЕГЭ) обучающихся по биологии»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682948"/>
            <a:ext cx="3168352" cy="47374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360" y="37890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Реализуются образовательные программы:</a:t>
            </a:r>
          </a:p>
          <a:p>
            <a:r>
              <a:rPr lang="ru-RU" dirty="0"/>
              <a:t>по </a:t>
            </a:r>
            <a:r>
              <a:rPr lang="ru-RU" dirty="0" smtClean="0"/>
              <a:t>учебному </a:t>
            </a:r>
            <a:r>
              <a:rPr lang="ru-RU" dirty="0"/>
              <a:t>предмету </a:t>
            </a:r>
            <a:r>
              <a:rPr lang="ru-RU" dirty="0" smtClean="0"/>
              <a:t>Химия </a:t>
            </a:r>
            <a:r>
              <a:rPr lang="ru-RU" dirty="0" smtClean="0"/>
              <a:t>(8-11 классы); 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внеурочной деятельности</a:t>
            </a:r>
            <a:r>
              <a:rPr lang="ru-RU" dirty="0" smtClean="0"/>
              <a:t>: «</a:t>
            </a:r>
            <a:r>
              <a:rPr lang="ru-RU" dirty="0" smtClean="0"/>
              <a:t>Химия </a:t>
            </a:r>
            <a:r>
              <a:rPr lang="ru-RU" dirty="0" smtClean="0"/>
              <a:t>+» (9 класс)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2DE5B993-04D6-48DE-A644-C95DCDAECB7B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1104840" y="891576"/>
            <a:ext cx="10761480" cy="124128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dirty="0" err="1" smtClean="0">
                <a:solidFill>
                  <a:srgbClr val="FF0000"/>
                </a:solidFill>
                <a:latin typeface="Arial"/>
                <a:ea typeface="Arial"/>
              </a:rPr>
              <a:t>Учебны</a:t>
            </a:r>
            <a:r>
              <a:rPr lang="ru-RU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е</a:t>
            </a:r>
            <a:r>
              <a:rPr lang="en-US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strike="noStrike" dirty="0" err="1" smtClean="0">
                <a:solidFill>
                  <a:srgbClr val="FF0000"/>
                </a:solidFill>
                <a:latin typeface="Arial"/>
                <a:ea typeface="Arial"/>
              </a:rPr>
              <a:t>кабинет</a:t>
            </a:r>
            <a:r>
              <a:rPr lang="ru-RU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ы</a:t>
            </a:r>
            <a:r>
              <a:rPr lang="en-US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strike="noStrike" dirty="0">
                <a:solidFill>
                  <a:srgbClr val="333E48"/>
                </a:solidFill>
                <a:latin typeface="Arial"/>
                <a:ea typeface="Arial"/>
              </a:rPr>
              <a:t>
</a:t>
            </a:r>
            <a:r>
              <a:rPr lang="en-US" sz="2800" strike="noStrike" dirty="0" err="1" smtClean="0">
                <a:solidFill>
                  <a:schemeClr val="tx2"/>
                </a:solidFill>
                <a:latin typeface="Arial"/>
                <a:ea typeface="Arial"/>
              </a:rPr>
              <a:t>предназначен</a:t>
            </a:r>
            <a:r>
              <a:rPr lang="ru-RU" sz="2800" strike="noStrike" dirty="0" smtClean="0">
                <a:solidFill>
                  <a:schemeClr val="tx2"/>
                </a:solidFill>
                <a:latin typeface="Arial"/>
                <a:ea typeface="Arial"/>
              </a:rPr>
              <a:t>ы</a:t>
            </a:r>
            <a:r>
              <a:rPr lang="en-US" sz="2800" strike="noStrike" dirty="0" smtClean="0">
                <a:solidFill>
                  <a:schemeClr val="tx2"/>
                </a:solidFill>
                <a:latin typeface="Arial"/>
                <a:ea typeface="Arial"/>
              </a:rPr>
              <a:t>  </a:t>
            </a:r>
            <a:r>
              <a:rPr lang="en-US" sz="2800" strike="noStrike" dirty="0" err="1">
                <a:solidFill>
                  <a:schemeClr val="tx2"/>
                </a:solidFill>
                <a:latin typeface="Arial"/>
                <a:ea typeface="Arial"/>
              </a:rPr>
              <a:t>для</a:t>
            </a:r>
            <a:r>
              <a:rPr lang="en-US" sz="2800" strike="noStrike" dirty="0">
                <a:solidFill>
                  <a:schemeClr val="tx2"/>
                </a:solidFill>
                <a:latin typeface="Arial"/>
                <a:ea typeface="Arial"/>
              </a:rPr>
              <a:t>  </a:t>
            </a:r>
            <a:r>
              <a:rPr lang="en-US" sz="2800" strike="noStrike" dirty="0" err="1">
                <a:solidFill>
                  <a:schemeClr val="tx2"/>
                </a:solidFill>
                <a:latin typeface="Arial"/>
                <a:ea typeface="Arial"/>
              </a:rPr>
              <a:t>формирования</a:t>
            </a:r>
            <a:r>
              <a:rPr lang="en-US" sz="2800" strike="noStrike" dirty="0">
                <a:solidFill>
                  <a:schemeClr val="tx2"/>
                </a:solidFill>
                <a:latin typeface="Arial"/>
                <a:ea typeface="Arial"/>
              </a:rPr>
              <a:t> у </a:t>
            </a:r>
            <a:r>
              <a:rPr lang="en-US" sz="2800" strike="noStrike" dirty="0" err="1">
                <a:solidFill>
                  <a:schemeClr val="tx2"/>
                </a:solidFill>
                <a:latin typeface="Arial"/>
                <a:ea typeface="Arial"/>
              </a:rPr>
              <a:t>обучающихся</a:t>
            </a:r>
            <a:r>
              <a:rPr lang="en-US" sz="2800" strike="noStrike" dirty="0">
                <a:solidFill>
                  <a:schemeClr val="tx2"/>
                </a:solidFill>
                <a:latin typeface="Arial"/>
                <a:ea typeface="Arial"/>
              </a:rPr>
              <a:t>  
</a:t>
            </a:r>
            <a:r>
              <a:rPr lang="en-US" sz="2800" strike="noStrike" dirty="0" err="1">
                <a:solidFill>
                  <a:schemeClr val="tx2"/>
                </a:solidFill>
                <a:latin typeface="Arial"/>
                <a:ea typeface="Arial"/>
              </a:rPr>
              <a:t>современных</a:t>
            </a:r>
            <a:r>
              <a:rPr lang="en-US" sz="2800" strike="noStrike" dirty="0">
                <a:solidFill>
                  <a:schemeClr val="tx2"/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tx2"/>
                </a:solidFill>
                <a:latin typeface="Arial"/>
                <a:ea typeface="Arial"/>
              </a:rPr>
              <a:t>навыков</a:t>
            </a:r>
            <a:r>
              <a:rPr lang="ru-RU" sz="2800" strike="noStrike" dirty="0" smtClean="0">
                <a:solidFill>
                  <a:schemeClr val="tx2"/>
                </a:solidFill>
                <a:latin typeface="Arial"/>
                <a:ea typeface="Arial"/>
              </a:rPr>
              <a:t> по естественнонаучным дисциплинам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729616"/>
            <a:ext cx="3816424" cy="343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132856"/>
            <a:ext cx="3575273" cy="458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39" y="3284984"/>
            <a:ext cx="4105689" cy="30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111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6468</TotalTime>
  <Words>783</Words>
  <Application>Microsoft Office PowerPoint</Application>
  <PresentationFormat>Произвольный</PresentationFormat>
  <Paragraphs>104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Презентация PowerPoint</vt:lpstr>
      <vt:lpstr>Презентация PowerPoint</vt:lpstr>
      <vt:lpstr>Центр «ТОЧКА РОСТА» на базе Гимназии №2» обеспечивает качественное современное образование  школьников и формирование у обучающихся современных навыков по естественнонаучным дисциплинам.    В центре созданы рабочие зоны по предметным областям «Физика», «Химия», «Биология».   </vt:lpstr>
      <vt:lpstr>Центр «Точка роста» является частью образовательной среды гимназии:</vt:lpstr>
      <vt:lpstr>Презентация PowerPoint</vt:lpstr>
      <vt:lpstr>Цветкова Татьяна Ивановна, учитель биологии</vt:lpstr>
      <vt:lpstr>Крылова Надежда Васильевна, учитель физики</vt:lpstr>
      <vt:lpstr> Майкова Ирина Георгиевна, учитель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Реализуемые программы</vt:lpstr>
      <vt:lpstr>Реализуемые программы по учебным предметам: биология, физика, химия. </vt:lpstr>
      <vt:lpstr>Межрегиональная (с международным участием) научно – практическая конференция «Первые шаги в науку» на базе ГБПОУ «Нелидовский колледж» г. Нелидово Тверской области (2024-2025 учебный год)</vt:lpstr>
      <vt:lpstr>  Межрегиональная (с международным участием)  научно – практическая конференция «Первые шаги в науку» на базе     ГБПОУ «Нелидовский колледж» г.Нелидово Тверской области (2024-2025 учебный год)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Янина</cp:lastModifiedBy>
  <cp:revision>109</cp:revision>
  <cp:lastPrinted>2022-05-23T10:22:15Z</cp:lastPrinted>
  <dcterms:modified xsi:type="dcterms:W3CDTF">2025-03-06T13:54:04Z</dcterms:modified>
</cp:coreProperties>
</file>