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05" r:id="rId4"/>
    <p:sldId id="306" r:id="rId5"/>
    <p:sldId id="307" r:id="rId6"/>
    <p:sldId id="258" r:id="rId7"/>
    <p:sldId id="263" r:id="rId8"/>
    <p:sldId id="264" r:id="rId9"/>
    <p:sldId id="261" r:id="rId10"/>
    <p:sldId id="266" r:id="rId11"/>
    <p:sldId id="303" r:id="rId12"/>
    <p:sldId id="270" r:id="rId13"/>
    <p:sldId id="284" r:id="rId14"/>
    <p:sldId id="275" r:id="rId15"/>
    <p:sldId id="289" r:id="rId16"/>
    <p:sldId id="268" r:id="rId17"/>
    <p:sldId id="276" r:id="rId18"/>
    <p:sldId id="273" r:id="rId19"/>
    <p:sldId id="281" r:id="rId20"/>
    <p:sldId id="272" r:id="rId21"/>
    <p:sldId id="282" r:id="rId22"/>
    <p:sldId id="290" r:id="rId23"/>
    <p:sldId id="297" r:id="rId24"/>
    <p:sldId id="278" r:id="rId25"/>
    <p:sldId id="277" r:id="rId26"/>
    <p:sldId id="287" r:id="rId27"/>
    <p:sldId id="310" r:id="rId28"/>
    <p:sldId id="285" r:id="rId29"/>
    <p:sldId id="308" r:id="rId30"/>
    <p:sldId id="302" r:id="rId31"/>
    <p:sldId id="300" r:id="rId32"/>
    <p:sldId id="301" r:id="rId33"/>
    <p:sldId id="280" r:id="rId34"/>
    <p:sldId id="294" r:id="rId35"/>
    <p:sldId id="295" r:id="rId36"/>
    <p:sldId id="296" r:id="rId37"/>
    <p:sldId id="298" r:id="rId38"/>
    <p:sldId id="292" r:id="rId39"/>
    <p:sldId id="288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900"/>
    <a:srgbClr val="972B01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72" autoAdjust="0"/>
    <p:restoredTop sz="96433" autoAdjust="0"/>
  </p:normalViewPr>
  <p:slideViewPr>
    <p:cSldViewPr snapToGrid="0">
      <p:cViewPr varScale="1">
        <p:scale>
          <a:sx n="105" d="100"/>
          <a:sy n="105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F1AAC5-AF1F-4E21-9896-63D09D615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74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3234" y="778213"/>
            <a:ext cx="670235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4000" b="1" dirty="0" smtClean="0">
                <a:ln w="3175">
                  <a:solidFill>
                    <a:schemeClr val="bg1"/>
                  </a:solidFill>
                </a:ln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Урок технологии 5 класс.</a:t>
            </a:r>
          </a:p>
          <a:p>
            <a:pPr algn="ctr">
              <a:lnSpc>
                <a:spcPts val="7600"/>
              </a:lnSpc>
            </a:pPr>
            <a:endParaRPr lang="ru-RU" sz="4000" dirty="0" smtClean="0">
              <a:ln w="3175">
                <a:solidFill>
                  <a:schemeClr val="bg1"/>
                </a:solidFill>
              </a:ln>
              <a:solidFill>
                <a:srgbClr val="972B01"/>
              </a:solidFill>
              <a:effectLst>
                <a:glow rad="355600">
                  <a:schemeClr val="bg1">
                    <a:alpha val="65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7600"/>
              </a:lnSpc>
            </a:pPr>
            <a:r>
              <a:rPr lang="ru-RU" sz="8000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355600">
                    <a:schemeClr val="bg1">
                      <a:alpha val="65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ФАРТУК</a:t>
            </a:r>
            <a:endParaRPr lang="ru-RU" sz="8000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355600">
                  <a:schemeClr val="bg1">
                    <a:alpha val="65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4436" y="4338536"/>
            <a:ext cx="59011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Автор</a:t>
            </a:r>
            <a:r>
              <a:rPr lang="ru-RU" sz="2400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Богданова Н.А. учитель технологии    Гимназии №2 г. Нелидово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5636" y="1068309"/>
            <a:ext cx="78674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1600" dirty="0" smtClean="0"/>
              <a:t>Элемент национального костюма.                                                 Элемент нарядной одежды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ru-RU" sz="1200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</a:t>
            </a:r>
            <a:r>
              <a:rPr lang="ru-RU" sz="1600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3.      </a:t>
            </a:r>
            <a:r>
              <a:rPr lang="ru-RU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Элемент рабочей одежды</a:t>
            </a:r>
            <a:endParaRPr lang="ru-RU" b="1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380246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фартуков.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D:\Рабочий стол 2\фартук\1a9f2f15cb539571b1d5845dffxt--odezhda-ukrainskij-kosty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463" y="1530036"/>
            <a:ext cx="2139413" cy="2598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D:\Рабочий стол 2\фартук\-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0054" y="3630439"/>
            <a:ext cx="2516863" cy="265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D:\Рабочий стол 2\фартук\preview-ee27829e411bd0ec40c4eeb3eb6a38ff.jpg"/>
          <p:cNvPicPr>
            <a:picLocks noChangeAspect="1" noChangeArrowheads="1"/>
          </p:cNvPicPr>
          <p:nvPr/>
        </p:nvPicPr>
        <p:blipFill>
          <a:blip r:embed="rId5" cstate="print"/>
          <a:srcRect l="7235" r="6626"/>
          <a:stretch>
            <a:fillRect/>
          </a:stretch>
        </p:blipFill>
        <p:spPr bwMode="auto">
          <a:xfrm>
            <a:off x="5957180" y="1477204"/>
            <a:ext cx="2392870" cy="277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5" y="1805049"/>
            <a:ext cx="338565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553658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Фартуки по назначению.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D:\Рабочий стол 2\фартук\slide_8 (6).jpg"/>
          <p:cNvPicPr>
            <a:picLocks noChangeAspect="1" noChangeArrowheads="1"/>
          </p:cNvPicPr>
          <p:nvPr/>
        </p:nvPicPr>
        <p:blipFill>
          <a:blip r:embed="rId3"/>
          <a:srcRect t="26491" b="8495"/>
          <a:stretch>
            <a:fillRect/>
          </a:stretch>
        </p:blipFill>
        <p:spPr bwMode="auto">
          <a:xfrm>
            <a:off x="1069582" y="1302327"/>
            <a:ext cx="7206200" cy="4645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29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0491" y="1104523"/>
            <a:ext cx="40016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3600" b="1" dirty="0" smtClean="0"/>
              <a:t>Нагрудник.</a:t>
            </a:r>
          </a:p>
          <a:p>
            <a:pPr marL="457200" indent="-457200">
              <a:lnSpc>
                <a:spcPct val="150000"/>
              </a:lnSpc>
            </a:pPr>
            <a:r>
              <a:rPr lang="ru-RU" sz="3600" b="1" dirty="0" smtClean="0"/>
              <a:t>2. Нижняя часть.</a:t>
            </a:r>
          </a:p>
          <a:p>
            <a:pPr marL="457200" indent="-457200">
              <a:lnSpc>
                <a:spcPct val="150000"/>
              </a:lnSpc>
            </a:pPr>
            <a:r>
              <a:rPr lang="ru-RU" sz="3600" b="1" dirty="0" smtClean="0"/>
              <a:t>3. Карман.</a:t>
            </a:r>
          </a:p>
          <a:p>
            <a:pPr marL="457200" indent="-457200">
              <a:lnSpc>
                <a:spcPct val="150000"/>
              </a:lnSpc>
            </a:pPr>
            <a:r>
              <a:rPr lang="ru-RU" sz="3600" b="1" dirty="0" smtClean="0"/>
              <a:t>4. Пояс.</a:t>
            </a:r>
          </a:p>
          <a:p>
            <a:pPr marL="457200" indent="-457200">
              <a:lnSpc>
                <a:spcPct val="150000"/>
              </a:lnSpc>
            </a:pPr>
            <a:r>
              <a:rPr lang="ru-RU" sz="3600" b="1" dirty="0" smtClean="0"/>
              <a:t>5. Бретели.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289712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Детали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D:\Рабочий стол 2\фартук\fa417885be5892e0c6b3499618916b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3235" y="1267485"/>
            <a:ext cx="4083114" cy="4473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5" y="1213165"/>
            <a:ext cx="7303290" cy="557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/>
              <a:t>Рисунок и описание модели.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Чертеж изделия.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Снятие мерок и расчет данных для построения выкройки.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Построение выкройки.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Подбор ткани.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Раскрой изделия.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Пошив изделия.</a:t>
            </a: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384" y="443620"/>
            <a:ext cx="7586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Порядок создания изделия.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1851" y="1004935"/>
            <a:ext cx="8265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1200" b="1" dirty="0" smtClean="0"/>
              <a:t>-</a:t>
            </a:r>
            <a:r>
              <a:rPr lang="ru-RU" sz="1400" b="1" dirty="0" smtClean="0"/>
              <a:t>Фартук, у которого нагрудник выкроен отдельно от нижней части называется  -   с притачным нагрудником.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/>
              <a:t> -Фартук, у которого нижняя часть выкроена вместе с нагрудником называется – цельнокроеным.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/>
              <a:t>- Фартук без нагрудника состоит только из нижней части.</a:t>
            </a: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425514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Покрой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6" descr="D:\Рабочий стол 2\фартук\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372" y="2335793"/>
            <a:ext cx="5791199" cy="3956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3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5758" y="1113577"/>
            <a:ext cx="7903676" cy="109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МОДЕЛИРОВАНИЕ</a:t>
            </a:r>
            <a:r>
              <a:rPr lang="ru-RU" sz="1400" b="1" dirty="0" smtClean="0"/>
              <a:t> – это создание новых моделей, путем изменения форм деталей изделия и его художественного оформления. </a:t>
            </a:r>
            <a:endParaRPr lang="ru-RU" sz="14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434566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Моделирование.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3" descr="D:\Рабочий стол 2\фартук\slide_12.jpg"/>
          <p:cNvPicPr>
            <a:picLocks noChangeAspect="1" noChangeArrowheads="1"/>
          </p:cNvPicPr>
          <p:nvPr/>
        </p:nvPicPr>
        <p:blipFill>
          <a:blip r:embed="rId3"/>
          <a:srcRect t="3315" b="15008"/>
          <a:stretch>
            <a:fillRect/>
          </a:stretch>
        </p:blipFill>
        <p:spPr bwMode="auto">
          <a:xfrm>
            <a:off x="1011878" y="1846907"/>
            <a:ext cx="7516485" cy="446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486" y="1805049"/>
            <a:ext cx="2530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23865" y="488272"/>
            <a:ext cx="75505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Способы моделирования.</a:t>
            </a:r>
          </a:p>
          <a:p>
            <a:pPr lvl="0" algn="ctr"/>
            <a:r>
              <a:rPr lang="ru-RU" sz="2800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1. Деление изделия на части или объединение частей фартука в единые деталей.</a:t>
            </a:r>
            <a:endParaRPr lang="ru-RU" sz="2800" dirty="0">
              <a:ln w="9525">
                <a:noFill/>
              </a:ln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 descr="D:\Рабочий стол 2\фартук\IMG_2717izm-571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2649" y="2336675"/>
            <a:ext cx="2520211" cy="3530944"/>
          </a:xfrm>
          <a:prstGeom prst="rect">
            <a:avLst/>
          </a:prstGeom>
          <a:noFill/>
        </p:spPr>
      </p:pic>
      <p:pic>
        <p:nvPicPr>
          <p:cNvPr id="6146" name="Picture 2" descr="D:\Рабочий стол 2\фартук\6704.10_4.jpg"/>
          <p:cNvPicPr>
            <a:picLocks noChangeAspect="1" noChangeArrowheads="1"/>
          </p:cNvPicPr>
          <p:nvPr/>
        </p:nvPicPr>
        <p:blipFill>
          <a:blip r:embed="rId4" cstate="print"/>
          <a:srcRect l="9631" r="8336"/>
          <a:stretch>
            <a:fillRect/>
          </a:stretch>
        </p:blipFill>
        <p:spPr bwMode="auto">
          <a:xfrm>
            <a:off x="724278" y="2303342"/>
            <a:ext cx="2752253" cy="3355074"/>
          </a:xfrm>
          <a:prstGeom prst="rect">
            <a:avLst/>
          </a:prstGeom>
          <a:noFill/>
        </p:spPr>
      </p:pic>
      <p:pic>
        <p:nvPicPr>
          <p:cNvPr id="6147" name="Picture 3" descr="D:\Рабочий стол 2\фартук\m_74213.jpg"/>
          <p:cNvPicPr>
            <a:picLocks noChangeAspect="1" noChangeArrowheads="1"/>
          </p:cNvPicPr>
          <p:nvPr/>
        </p:nvPicPr>
        <p:blipFill>
          <a:blip r:embed="rId5"/>
          <a:srcRect l="14131" r="17129"/>
          <a:stretch>
            <a:fillRect/>
          </a:stretch>
        </p:blipFill>
        <p:spPr bwMode="auto">
          <a:xfrm>
            <a:off x="5634041" y="2190908"/>
            <a:ext cx="2751993" cy="3715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486" y="1805049"/>
            <a:ext cx="2530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7695" y="0"/>
            <a:ext cx="88542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Способы моделирования.</a:t>
            </a:r>
          </a:p>
          <a:p>
            <a:pPr lvl="0" algn="ctr"/>
            <a:r>
              <a:rPr lang="ru-RU" sz="2800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2. Декоративная отделка: кружева, воланы, аппликация, вышивка и др.</a:t>
            </a:r>
            <a:endParaRPr lang="ru-RU" sz="2800" dirty="0">
              <a:ln w="9525">
                <a:noFill/>
              </a:ln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5" descr="D:\Рабочий стол 2\фартук\kak-sshit-fartuk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96" y="1593411"/>
            <a:ext cx="2204958" cy="2243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Рабочий стол 2\фартук\14-izdelie-v-stile-shebbi-shik.jpg"/>
          <p:cNvPicPr>
            <a:picLocks noChangeAspect="1" noChangeArrowheads="1"/>
          </p:cNvPicPr>
          <p:nvPr/>
        </p:nvPicPr>
        <p:blipFill>
          <a:blip r:embed="rId3" cstate="print"/>
          <a:srcRect l="6504" r="6472"/>
          <a:stretch>
            <a:fillRect/>
          </a:stretch>
        </p:blipFill>
        <p:spPr bwMode="auto">
          <a:xfrm>
            <a:off x="398352" y="4066051"/>
            <a:ext cx="2716040" cy="258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D:\Рабочий стол 2\фартук\- (1).jpg"/>
          <p:cNvPicPr>
            <a:picLocks noChangeAspect="1" noChangeArrowheads="1"/>
          </p:cNvPicPr>
          <p:nvPr/>
        </p:nvPicPr>
        <p:blipFill>
          <a:blip r:embed="rId4" cstate="print"/>
          <a:srcRect l="9607" r="12012"/>
          <a:stretch>
            <a:fillRect/>
          </a:stretch>
        </p:blipFill>
        <p:spPr bwMode="auto">
          <a:xfrm>
            <a:off x="3476531" y="2227153"/>
            <a:ext cx="2181885" cy="3075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D:\Рабочий стол 2\фартук\5512296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5271" y="1595961"/>
            <a:ext cx="2373093" cy="2139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4" name="Picture 8" descr="D:\Рабочий стол 2\фартук\01-1.jpg"/>
          <p:cNvPicPr>
            <a:picLocks noChangeAspect="1" noChangeArrowheads="1"/>
          </p:cNvPicPr>
          <p:nvPr/>
        </p:nvPicPr>
        <p:blipFill>
          <a:blip r:embed="rId6"/>
          <a:srcRect l="9658" t="28836" r="4251" b="6906"/>
          <a:stretch>
            <a:fillRect/>
          </a:stretch>
        </p:blipFill>
        <p:spPr bwMode="auto">
          <a:xfrm>
            <a:off x="6038661" y="3984672"/>
            <a:ext cx="2734146" cy="2665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486" y="1805049"/>
            <a:ext cx="2530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42257" y="362139"/>
            <a:ext cx="7344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Способы моделирования.</a:t>
            </a:r>
          </a:p>
          <a:p>
            <a:pPr lvl="0" algn="ctr"/>
            <a:r>
              <a:rPr lang="ru-RU" sz="28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3. Изменение форм, размера и цвета отдельных деталей.</a:t>
            </a:r>
            <a:endParaRPr lang="ru-RU" sz="2800" b="1" dirty="0">
              <a:ln w="9525">
                <a:noFill/>
              </a:ln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4" descr="D:\Рабочий стол 2\фартук\kak-sshit-fartuk-foto-model.jpg"/>
          <p:cNvPicPr>
            <a:picLocks noChangeAspect="1" noChangeArrowheads="1"/>
          </p:cNvPicPr>
          <p:nvPr/>
        </p:nvPicPr>
        <p:blipFill>
          <a:blip r:embed="rId3"/>
          <a:srcRect l="49492"/>
          <a:stretch>
            <a:fillRect/>
          </a:stretch>
        </p:blipFill>
        <p:spPr bwMode="auto">
          <a:xfrm>
            <a:off x="911503" y="2350572"/>
            <a:ext cx="2267201" cy="3019503"/>
          </a:xfrm>
          <a:prstGeom prst="rect">
            <a:avLst/>
          </a:prstGeom>
          <a:noFill/>
        </p:spPr>
      </p:pic>
      <p:pic>
        <p:nvPicPr>
          <p:cNvPr id="6150" name="Picture 6" descr="D:\Рабочий стол 2\фартук\035caf0adbd8558aa694f3613911d139--apron-designs-cute-aprons.jpg"/>
          <p:cNvPicPr>
            <a:picLocks noChangeAspect="1" noChangeArrowheads="1"/>
          </p:cNvPicPr>
          <p:nvPr/>
        </p:nvPicPr>
        <p:blipFill>
          <a:blip r:embed="rId4" cstate="print"/>
          <a:srcRect r="-4918"/>
          <a:stretch>
            <a:fillRect/>
          </a:stretch>
        </p:blipFill>
        <p:spPr bwMode="auto">
          <a:xfrm>
            <a:off x="6001624" y="2275706"/>
            <a:ext cx="2427151" cy="3042877"/>
          </a:xfrm>
          <a:prstGeom prst="rect">
            <a:avLst/>
          </a:prstGeom>
          <a:noFill/>
        </p:spPr>
      </p:pic>
      <p:pic>
        <p:nvPicPr>
          <p:cNvPr id="11" name="Picture 2" descr="D:\Рабочий стол 2\фартук\191593.01-1.jpg"/>
          <p:cNvPicPr>
            <a:picLocks noChangeAspect="1" noChangeArrowheads="1"/>
          </p:cNvPicPr>
          <p:nvPr/>
        </p:nvPicPr>
        <p:blipFill>
          <a:blip r:embed="rId5"/>
          <a:srcRect l="7983" r="6728"/>
          <a:stretch>
            <a:fillRect/>
          </a:stretch>
        </p:blipFill>
        <p:spPr bwMode="auto">
          <a:xfrm>
            <a:off x="3213980" y="2335794"/>
            <a:ext cx="2706986" cy="3173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6871" y="1176950"/>
            <a:ext cx="4264181" cy="598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          Что бы картина нашего будущего изделия была полной, одного рисунка модели мало. К каждой модели прилагается описания, где уточняются формы и количество деталей, используемая ткань, отделка и т.д.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          </a:t>
            </a:r>
            <a:r>
              <a:rPr lang="ru-RU" sz="1600" b="1" dirty="0" smtClean="0">
                <a:solidFill>
                  <a:srgbClr val="FF0000"/>
                </a:solidFill>
              </a:rPr>
              <a:t>НАПРИМЕР: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          Фартук из </a:t>
            </a:r>
            <a:r>
              <a:rPr lang="ru-RU" sz="1600" b="1" dirty="0" err="1" smtClean="0"/>
              <a:t>х</a:t>
            </a:r>
            <a:r>
              <a:rPr lang="en-US" sz="1600" b="1" dirty="0" smtClean="0"/>
              <a:t>/</a:t>
            </a:r>
            <a:r>
              <a:rPr lang="ru-RU" sz="1600" b="1" dirty="0" smtClean="0"/>
              <a:t>б ткани, с цельнокроеным нагрудником, с двумя карманами квадратной формы, расположенными на нижней части фартука. Притачные цельнокроеная бретель, детали пояса и карманы выполнены из отделочной ткани.</a:t>
            </a:r>
          </a:p>
          <a:p>
            <a:pPr marL="457200" indent="-457200">
              <a:lnSpc>
                <a:spcPct val="150000"/>
              </a:lnSpc>
            </a:pPr>
            <a:endParaRPr lang="ru-RU" sz="16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461728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Описание модели.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D:\Рабочий стол 2\фартук\191593.01-1.jpg"/>
          <p:cNvPicPr>
            <a:picLocks noChangeAspect="1" noChangeArrowheads="1"/>
          </p:cNvPicPr>
          <p:nvPr/>
        </p:nvPicPr>
        <p:blipFill>
          <a:blip r:embed="rId3"/>
          <a:srcRect l="6702" r="5678"/>
          <a:stretch>
            <a:fillRect/>
          </a:stretch>
        </p:blipFill>
        <p:spPr bwMode="auto">
          <a:xfrm>
            <a:off x="4762123" y="1586025"/>
            <a:ext cx="3548959" cy="4050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47" y="-383912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683" y="841972"/>
            <a:ext cx="74238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Ознакомится с историей возникновения фартука.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Ознакомится с классификацией и функциями фартуков.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Изучить виды покроя фартуков, их детали.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Ознакомиться с понятием «моделирование» и освоить способы моделирования.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Научиться создавать рисунок и описание модели.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Ознакомиться с понятием «конструирование», «конструктивные линии», «чертеж», «выкройка».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Научиться правильно снимать и записывать мерки.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Научиться строить чертеж и выкройку фартука.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Научиться делать рациональный и правильный раскрой изделия.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endParaRPr lang="ru-RU" sz="1400" b="1" dirty="0" smtClean="0"/>
          </a:p>
          <a:p>
            <a:pPr marL="342900" indent="-342900">
              <a:buAutoNum type="arabicPeriod"/>
            </a:pPr>
            <a:endParaRPr lang="ru-RU" sz="1400" b="1" dirty="0" smtClean="0"/>
          </a:p>
          <a:p>
            <a:endParaRPr lang="ru-RU" sz="14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9256" y="0"/>
            <a:ext cx="7432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Цель урока: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5" y="1251857"/>
            <a:ext cx="760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1025" y="461728"/>
            <a:ext cx="7523429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Конструирование.</a:t>
            </a:r>
          </a:p>
          <a:p>
            <a:pPr lvl="0" algn="ctr"/>
            <a:endParaRPr lang="ru-RU" sz="4800" b="1" dirty="0" smtClean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4800" b="1" dirty="0" smtClean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4800" b="1" dirty="0" smtClean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2400" dirty="0" smtClean="0">
              <a:ln w="9525">
                <a:noFill/>
              </a:ln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400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Чертеж и выкройка это, практически, одно и то же, только чертеж строится в уменьшенном виде, а выкройка в натуральную величину.</a:t>
            </a:r>
          </a:p>
          <a:p>
            <a:pPr lvl="0" algn="ctr"/>
            <a:r>
              <a:rPr lang="ru-RU" sz="2800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Чтобы </a:t>
            </a:r>
            <a:r>
              <a:rPr lang="ru-RU" sz="2800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выполнить чертеж изделия нужно знать что такое </a:t>
            </a:r>
            <a:r>
              <a:rPr lang="ru-RU" sz="2800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МЕРКИ</a:t>
            </a:r>
            <a:r>
              <a:rPr lang="ru-RU" sz="2800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и как их нужно снимать. </a:t>
            </a:r>
          </a:p>
          <a:p>
            <a:pPr lvl="0" algn="ctr"/>
            <a:endParaRPr lang="ru-RU" sz="4800" b="1" dirty="0" smtClean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4800" b="1" dirty="0" smtClean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4800" b="1" dirty="0" smtClean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4800" b="1" dirty="0" smtClean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4800" b="1" dirty="0" smtClean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D:\Рабочий стол 2\фартук\slide_8 (4).jpg"/>
          <p:cNvPicPr>
            <a:picLocks noChangeAspect="1" noChangeArrowheads="1"/>
          </p:cNvPicPr>
          <p:nvPr/>
        </p:nvPicPr>
        <p:blipFill>
          <a:blip r:embed="rId3"/>
          <a:srcRect t="19616" b="37304"/>
          <a:stretch>
            <a:fillRect/>
          </a:stretch>
        </p:blipFill>
        <p:spPr bwMode="auto">
          <a:xfrm>
            <a:off x="851654" y="1330858"/>
            <a:ext cx="7385276" cy="243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8063" y="1004936"/>
            <a:ext cx="78403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МЕРКИ</a:t>
            </a:r>
            <a:r>
              <a:rPr lang="ru-RU" sz="14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– основные размеры фигуры человека, полученные путем измерения. Измерения проводятся сантиметровой лентой. 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Фигура человека практически симметрична, поэтому выкройка строится на половину фигуры. Проведем невидимую вертикаль через центр фигуры. Все мерки, которые будут пересекаться этой вертикалью будут делиться на 2</a:t>
            </a:r>
            <a:r>
              <a:rPr lang="ru-RU" sz="1600" b="1" dirty="0" smtClean="0"/>
              <a:t>.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ПРИБАВКИ</a:t>
            </a:r>
            <a:r>
              <a:rPr lang="ru-RU" sz="1600" b="1" dirty="0" smtClean="0"/>
              <a:t> – это величины на 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Свободу облегания и движение.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Прибавки плюсуются к меркам при </a:t>
            </a:r>
            <a:endParaRPr lang="ru-RU" sz="1600" b="1" dirty="0" smtClean="0"/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Построении выкройки. К каждой 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Мерке плюсуется разная прибавка.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Ее размер зависит от модели и от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Измеряемого участка тела. 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/>
              <a:t>Прибавка обозначается буквой «</a:t>
            </a:r>
            <a:r>
              <a:rPr lang="ru-RU" sz="1600" b="1" dirty="0" smtClean="0">
                <a:solidFill>
                  <a:srgbClr val="FF0000"/>
                </a:solidFill>
              </a:rPr>
              <a:t>П</a:t>
            </a:r>
            <a:r>
              <a:rPr lang="ru-RU" sz="1600" b="1" dirty="0" smtClean="0"/>
              <a:t>».</a:t>
            </a:r>
          </a:p>
          <a:p>
            <a:pPr marL="457200" indent="-457200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 </a:t>
            </a:r>
            <a:r>
              <a:rPr lang="ru-RU" sz="1600" b="1" dirty="0" err="1" smtClean="0">
                <a:solidFill>
                  <a:srgbClr val="FF0000"/>
                </a:solidFill>
              </a:rPr>
              <a:t>Пт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– прибавка по талии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353086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Мерки. Запись мерок.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 descr="D:\Рабочий стол 2\фартук\slide_12 (4).jpg"/>
          <p:cNvPicPr>
            <a:picLocks noChangeAspect="1" noChangeArrowheads="1"/>
          </p:cNvPicPr>
          <p:nvPr/>
        </p:nvPicPr>
        <p:blipFill>
          <a:blip r:embed="rId3"/>
          <a:srcRect l="5117" r="4688"/>
          <a:stretch>
            <a:fillRect/>
          </a:stretch>
        </p:blipFill>
        <p:spPr bwMode="auto">
          <a:xfrm>
            <a:off x="4158679" y="3014804"/>
            <a:ext cx="4142722" cy="3286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122" y="443620"/>
            <a:ext cx="8745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Правила снятия мерок.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D:\Рабочий стол 2\фартук\unnamed (1).jpg"/>
          <p:cNvPicPr>
            <a:picLocks noChangeAspect="1" noChangeArrowheads="1"/>
          </p:cNvPicPr>
          <p:nvPr/>
        </p:nvPicPr>
        <p:blipFill>
          <a:blip r:embed="rId3"/>
          <a:srcRect t="8466"/>
          <a:stretch>
            <a:fillRect/>
          </a:stretch>
        </p:blipFill>
        <p:spPr bwMode="auto">
          <a:xfrm>
            <a:off x="1283187" y="1484768"/>
            <a:ext cx="6647648" cy="4563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251857"/>
            <a:ext cx="7386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353085"/>
            <a:ext cx="6852212" cy="161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Мерки для построения выкройки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D:\Рабочий стол 2\фартук\96225515.png"/>
          <p:cNvPicPr>
            <a:picLocks noChangeAspect="1" noChangeArrowheads="1"/>
          </p:cNvPicPr>
          <p:nvPr/>
        </p:nvPicPr>
        <p:blipFill>
          <a:blip r:embed="rId3"/>
          <a:srcRect t="20394" b="7274"/>
          <a:stretch>
            <a:fillRect/>
          </a:stretch>
        </p:blipFill>
        <p:spPr bwMode="auto">
          <a:xfrm>
            <a:off x="1267524" y="1995645"/>
            <a:ext cx="6699525" cy="4015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9214" y="1251857"/>
            <a:ext cx="604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470780"/>
            <a:ext cx="6852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Построение выкройки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D:\Рабочий стол 2\фартук\img5.jpg"/>
          <p:cNvPicPr>
            <a:picLocks noChangeAspect="1" noChangeArrowheads="1"/>
          </p:cNvPicPr>
          <p:nvPr/>
        </p:nvPicPr>
        <p:blipFill>
          <a:blip r:embed="rId3"/>
          <a:srcRect t="4577"/>
          <a:stretch>
            <a:fillRect/>
          </a:stretch>
        </p:blipFill>
        <p:spPr bwMode="auto">
          <a:xfrm>
            <a:off x="1167361" y="1397876"/>
            <a:ext cx="6862544" cy="4911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5" y="1251857"/>
            <a:ext cx="760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452674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Конструктивные линии.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2" name="Picture 2" descr="D:\Рабочий стол 2\фартук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13" y="1504524"/>
            <a:ext cx="7530732" cy="434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23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251857"/>
            <a:ext cx="7386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721" y="371192"/>
            <a:ext cx="7496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Построение </a:t>
            </a:r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основы </a:t>
            </a:r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выкройки фартука</a:t>
            </a:r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Вот как она выглядит. Непонятные нам линии, буквы и цифры. Давайте разбираться.</a:t>
            </a:r>
            <a:endParaRPr lang="ru-RU" sz="2400" b="1" dirty="0">
              <a:ln w="9525">
                <a:noFill/>
              </a:ln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0" name="Picture 2" descr="D:\Рабочий стол 2\фартук\slide_8 (5).jpg"/>
          <p:cNvPicPr>
            <a:picLocks noChangeAspect="1" noChangeArrowheads="1"/>
          </p:cNvPicPr>
          <p:nvPr/>
        </p:nvPicPr>
        <p:blipFill>
          <a:blip r:embed="rId3"/>
          <a:srcRect l="20000" t="15405" r="19612" b="25825"/>
          <a:stretch>
            <a:fillRect/>
          </a:stretch>
        </p:blipFill>
        <p:spPr bwMode="auto">
          <a:xfrm>
            <a:off x="1850862" y="2672886"/>
            <a:ext cx="5835529" cy="3617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38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113576"/>
            <a:ext cx="75926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Чтобы 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построить выкройку одних мерок нам не достаточно, нужно провести некоторые вычисления. В этом нам помогут формулы для построения.</a:t>
            </a:r>
          </a:p>
          <a:p>
            <a:pPr lvl="0"/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 формулам мы рассчитываем длину отрезков и линий на чертеже. Эти отрезки обозначаются заглавными буквами, соответствующими названию детали или конструктивной линии. А так как на одной линии может быть несколько точек, то они имеют свой числовой индекс.</a:t>
            </a:r>
          </a:p>
          <a:p>
            <a:pPr lvl="0"/>
            <a:endParaRPr lang="ru-RU" sz="2000" b="1" dirty="0" smtClean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ПРИМЕР:</a:t>
            </a:r>
          </a:p>
          <a:p>
            <a:pPr lvl="0"/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линии талии будут 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точки:</a:t>
            </a:r>
          </a:p>
          <a:p>
            <a:pPr lvl="0"/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Т,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Т1</a:t>
            </a:r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Т2, Т3 …</a:t>
            </a:r>
          </a:p>
          <a:p>
            <a:pPr lvl="0"/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карман 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будет иметь 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точки:</a:t>
            </a:r>
          </a:p>
          <a:p>
            <a:pPr lvl="0"/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К1, К2, К3, </a:t>
            </a:r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К4</a:t>
            </a:r>
          </a:p>
          <a:p>
            <a:pPr lvl="0"/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иния низа:</a:t>
            </a:r>
          </a:p>
          <a:p>
            <a:pPr lvl="0"/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Н,</a:t>
            </a:r>
            <a:r>
              <a:rPr lang="ru-RU" sz="2000" b="1" dirty="0" smtClean="0">
                <a:ln w="9525">
                  <a:noFill/>
                </a:ln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Н1, Н2…</a:t>
            </a:r>
            <a:endParaRPr lang="ru-RU" sz="2000" b="1" dirty="0" smtClean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7138" y="389299"/>
            <a:ext cx="6992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Расчетные формулы.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D:\Рабочий стол 2\фартук\slide_8 (5).jpg"/>
          <p:cNvPicPr>
            <a:picLocks noChangeAspect="1" noChangeArrowheads="1"/>
          </p:cNvPicPr>
          <p:nvPr/>
        </p:nvPicPr>
        <p:blipFill>
          <a:blip r:embed="rId3"/>
          <a:srcRect l="20000" t="15405" r="19612" b="25825"/>
          <a:stretch>
            <a:fillRect/>
          </a:stretch>
        </p:blipFill>
        <p:spPr bwMode="auto">
          <a:xfrm>
            <a:off x="4259083" y="3422208"/>
            <a:ext cx="3946146" cy="2822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651850"/>
            <a:ext cx="73863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3600" dirty="0" smtClean="0"/>
              <a:t> </a:t>
            </a:r>
            <a:r>
              <a:rPr lang="ru-RU" sz="3200" dirty="0" smtClean="0"/>
              <a:t>Построение начинаем с базисной сетки.</a:t>
            </a: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8" name="Picture 4" descr="D:\Рабочий стол 2\фартук\slide_9 (6).jpg"/>
          <p:cNvPicPr>
            <a:picLocks noChangeAspect="1" noChangeArrowheads="1"/>
          </p:cNvPicPr>
          <p:nvPr/>
        </p:nvPicPr>
        <p:blipFill>
          <a:blip r:embed="rId3"/>
          <a:srcRect t="2807" b="19597"/>
          <a:stretch>
            <a:fillRect/>
          </a:stretch>
        </p:blipFill>
        <p:spPr bwMode="auto">
          <a:xfrm>
            <a:off x="1036944" y="1511929"/>
            <a:ext cx="7280509" cy="4237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pic>
        <p:nvPicPr>
          <p:cNvPr id="10243" name="Picture 3" descr="D:\Рабочий стол 2\фартук\slide_11 (2).jpg"/>
          <p:cNvPicPr>
            <a:picLocks noChangeAspect="1" noChangeArrowheads="1"/>
          </p:cNvPicPr>
          <p:nvPr/>
        </p:nvPicPr>
        <p:blipFill>
          <a:blip r:embed="rId3"/>
          <a:srcRect t="7975" r="3572" b="5882"/>
          <a:stretch>
            <a:fillRect/>
          </a:stretch>
        </p:blipFill>
        <p:spPr bwMode="auto">
          <a:xfrm>
            <a:off x="983201" y="762502"/>
            <a:ext cx="7347816" cy="492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491" y="311285"/>
            <a:ext cx="420638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ПРИВЕТ,</a:t>
            </a:r>
            <a:r>
              <a:rPr lang="ru-RU" sz="6600" dirty="0" smtClean="0"/>
              <a:t> </a:t>
            </a:r>
          </a:p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что вы знаете о </a:t>
            </a:r>
          </a:p>
          <a:p>
            <a:pPr algn="ctr"/>
            <a:endParaRPr lang="ru-RU" sz="6000" dirty="0" smtClean="0"/>
          </a:p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ФАРТУКЕ?</a:t>
            </a:r>
            <a:endParaRPr lang="ru-RU" sz="7200" dirty="0" smtClean="0">
              <a:solidFill>
                <a:srgbClr val="C0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60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61" name="Picture 13" descr="D:\Рабочий стол 2\фартук\kisspng-stock-photography-royalty-free-image-apron-woman-buck39s-food-fuel-san-antonio-texas-5bae3726971d80.294113131538144038619.jpg"/>
          <p:cNvPicPr>
            <a:picLocks noChangeAspect="1" noChangeArrowheads="1"/>
          </p:cNvPicPr>
          <p:nvPr/>
        </p:nvPicPr>
        <p:blipFill>
          <a:blip r:embed="rId2"/>
          <a:srcRect l="26166" r="24132"/>
          <a:stretch>
            <a:fillRect/>
          </a:stretch>
        </p:blipFill>
        <p:spPr bwMode="auto">
          <a:xfrm>
            <a:off x="4524678" y="206663"/>
            <a:ext cx="4260715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pic>
        <p:nvPicPr>
          <p:cNvPr id="10242" name="Picture 2" descr="D:\Рабочий стол 2\фартук\slide_12 (1).jpg"/>
          <p:cNvPicPr>
            <a:picLocks noChangeAspect="1" noChangeArrowheads="1"/>
          </p:cNvPicPr>
          <p:nvPr/>
        </p:nvPicPr>
        <p:blipFill>
          <a:blip r:embed="rId3"/>
          <a:srcRect t="9384" b="11566"/>
          <a:stretch>
            <a:fillRect/>
          </a:stretch>
        </p:blipFill>
        <p:spPr bwMode="auto">
          <a:xfrm>
            <a:off x="909067" y="914402"/>
            <a:ext cx="7620001" cy="4626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pic>
        <p:nvPicPr>
          <p:cNvPr id="11266" name="Picture 2" descr="D:\Рабочий стол 2\фартук\slide_13.jpg"/>
          <p:cNvPicPr>
            <a:picLocks noChangeAspect="1" noChangeArrowheads="1"/>
          </p:cNvPicPr>
          <p:nvPr/>
        </p:nvPicPr>
        <p:blipFill>
          <a:blip r:embed="rId3"/>
          <a:srcRect t="8342" b="11341"/>
          <a:stretch>
            <a:fillRect/>
          </a:stretch>
        </p:blipFill>
        <p:spPr bwMode="auto">
          <a:xfrm>
            <a:off x="824904" y="1077361"/>
            <a:ext cx="7620000" cy="4590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pic>
        <p:nvPicPr>
          <p:cNvPr id="12290" name="Picture 2" descr="D:\Рабочий стол 2\фартук\slide_14 (1).jpg"/>
          <p:cNvPicPr>
            <a:picLocks noChangeAspect="1" noChangeArrowheads="1"/>
          </p:cNvPicPr>
          <p:nvPr/>
        </p:nvPicPr>
        <p:blipFill>
          <a:blip r:embed="rId3"/>
          <a:srcRect t="9553" b="10609"/>
          <a:stretch>
            <a:fillRect/>
          </a:stretch>
        </p:blipFill>
        <p:spPr bwMode="auto">
          <a:xfrm>
            <a:off x="886671" y="1200728"/>
            <a:ext cx="7620000" cy="4562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251857"/>
            <a:ext cx="7386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553658"/>
            <a:ext cx="6852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выкройки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 descr="D:\Рабочий стол 2\фартук\slide_1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4968" y="2213048"/>
            <a:ext cx="5630890" cy="408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04" y="189186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251857"/>
            <a:ext cx="7386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553658"/>
            <a:ext cx="6852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выкройки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Рабочий стол 2\фартук\022.jpg"/>
          <p:cNvPicPr>
            <a:picLocks noChangeAspect="1" noChangeArrowheads="1"/>
          </p:cNvPicPr>
          <p:nvPr/>
        </p:nvPicPr>
        <p:blipFill>
          <a:blip r:embed="rId3"/>
          <a:srcRect l="6605" t="37563" r="7486" b="4236"/>
          <a:stretch>
            <a:fillRect/>
          </a:stretch>
        </p:blipFill>
        <p:spPr bwMode="auto">
          <a:xfrm>
            <a:off x="1103585" y="2436006"/>
            <a:ext cx="7281365" cy="3699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251857"/>
            <a:ext cx="7386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553658"/>
            <a:ext cx="6852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выкройки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D:\Рабочий стол 2\фартук\023.jpg"/>
          <p:cNvPicPr>
            <a:picLocks noChangeAspect="1" noChangeArrowheads="1"/>
          </p:cNvPicPr>
          <p:nvPr/>
        </p:nvPicPr>
        <p:blipFill>
          <a:blip r:embed="rId3"/>
          <a:srcRect l="5980" t="39175" r="8306" b="5155"/>
          <a:stretch>
            <a:fillRect/>
          </a:stretch>
        </p:blipFill>
        <p:spPr bwMode="auto">
          <a:xfrm>
            <a:off x="958210" y="2221326"/>
            <a:ext cx="7400840" cy="3605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251857"/>
            <a:ext cx="7386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371192"/>
            <a:ext cx="6852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выкройки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D:\Рабочий стол 2\фартук\slide_10 (3).jpg"/>
          <p:cNvPicPr>
            <a:picLocks noChangeAspect="1" noChangeArrowheads="1"/>
          </p:cNvPicPr>
          <p:nvPr/>
        </p:nvPicPr>
        <p:blipFill>
          <a:blip r:embed="rId3"/>
          <a:srcRect l="5865" t="33766" r="2975" b="6744"/>
          <a:stretch>
            <a:fillRect/>
          </a:stretch>
        </p:blipFill>
        <p:spPr bwMode="auto">
          <a:xfrm>
            <a:off x="1187668" y="2120369"/>
            <a:ext cx="7199587" cy="3523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251857"/>
            <a:ext cx="7386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/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443620"/>
            <a:ext cx="6852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выкройки фартука.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D:\Рабочий стол 2\фартук\slide_9 (4).jpg"/>
          <p:cNvPicPr>
            <a:picLocks noChangeAspect="1" noChangeArrowheads="1"/>
          </p:cNvPicPr>
          <p:nvPr/>
        </p:nvPicPr>
        <p:blipFill>
          <a:blip r:embed="rId3"/>
          <a:srcRect l="8104" t="19599" r="22199" b="24937"/>
          <a:stretch>
            <a:fillRect/>
          </a:stretch>
        </p:blipFill>
        <p:spPr bwMode="auto">
          <a:xfrm>
            <a:off x="1454043" y="2199992"/>
            <a:ext cx="6373091" cy="3803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348966"/>
            <a:ext cx="2864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Название детали.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Количество деталей.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Нить основы.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Название линий сгибов и срезов.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/>
              <a:t>Припуски на швы</a:t>
            </a:r>
            <a:r>
              <a:rPr lang="ru-RU" sz="2400" dirty="0" smtClean="0"/>
              <a:t>.</a:t>
            </a: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3865" y="479834"/>
            <a:ext cx="76954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Обозначения на выкройке фартука</a:t>
            </a:r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 descr="D:\Рабочий стол 2\фартук\img14.jpg"/>
          <p:cNvPicPr>
            <a:picLocks noChangeAspect="1" noChangeArrowheads="1"/>
          </p:cNvPicPr>
          <p:nvPr/>
        </p:nvPicPr>
        <p:blipFill>
          <a:blip r:embed="rId3"/>
          <a:srcRect l="3103" t="14528" r="41185" b="4607"/>
          <a:stretch>
            <a:fillRect/>
          </a:stretch>
        </p:blipFill>
        <p:spPr bwMode="auto">
          <a:xfrm>
            <a:off x="3803949" y="1544538"/>
            <a:ext cx="4518735" cy="4385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113576"/>
            <a:ext cx="450541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1400" b="1" dirty="0" smtClean="0"/>
              <a:t>-Ткань проверяют на наличие брака, определяют направление рисунка и нить основы;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/>
              <a:t>-Ткань складывают пополам вдоль кромки, лицевой стороной внутрь, уравнивают все срезы;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/>
              <a:t>-Раскладывают детали выкройки на ткани сначала крупные, затем мелкие, учитывая направление нити основы, рисунок на ткани и промежутки между деталями (раскладка должна быть экономной);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/>
              <a:t>- Прикалывают детали выкройки к ткани булавками, обводят детали по контуру выкройки, затем обводят повторно, с учетом припусков на швы;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/>
              <a:t>-Вырезают детали изделия по внешнему контуру, откалывают выкройку.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</a:rPr>
              <a:t>     Вырезанные из ткани детали называются – КРОЕМ.</a:t>
            </a: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4299" y="398352"/>
            <a:ext cx="6992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Правила раскроя.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4" name="Picture 2" descr="D:\Рабочий стол 2\фартук\img27 (1).jpg"/>
          <p:cNvPicPr>
            <a:picLocks noChangeAspect="1" noChangeArrowheads="1"/>
          </p:cNvPicPr>
          <p:nvPr/>
        </p:nvPicPr>
        <p:blipFill>
          <a:blip r:embed="rId3"/>
          <a:srcRect l="5946" t="28372" r="6648" b="9915"/>
          <a:stretch>
            <a:fillRect/>
          </a:stretch>
        </p:blipFill>
        <p:spPr bwMode="auto">
          <a:xfrm rot="16200000">
            <a:off x="4423509" y="2321902"/>
            <a:ext cx="5024672" cy="2879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47" y="-383912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9790" y="860079"/>
            <a:ext cx="725182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Что такое привычный нам фартук?</a:t>
            </a:r>
          </a:p>
          <a:p>
            <a:r>
              <a:rPr lang="ru-RU" sz="2000" b="1" dirty="0" smtClean="0"/>
              <a:t>Слово, означающее предмет одежды, предохраняющий от загрязнений при работе на кухне, имеет «заграничное» происхождение. Слово к нам пришло из немецкого языка и состояло из двух частей которые означали, соответственно, «перед» и «платок или ткань». То есть название прямо указывало, что это элемент находится впереди — поверх платья или другой одежды. Фартук прикрывает переднюю часть тела и сегодня может быть с нагрудником или без  и фиксироваться на талии. И хотя основные особенности его кроя за всю историю остались практически без изменений, функциональное предназначение в разные периоды отличалось. Этот предмет одежды мог служить не только для защиты, но быть украшением и даже символом определённого ранга или статуса, праздничным элементом.</a:t>
            </a:r>
            <a:endParaRPr lang="ru-RU" sz="20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9256" y="0"/>
            <a:ext cx="7432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История появления фартук.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1271" y="1267485"/>
            <a:ext cx="723371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000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Мы проделали большую работу и теперь наша раскроенная ткань готова  превратиться в задуманное нами изделие.</a:t>
            </a:r>
          </a:p>
          <a:p>
            <a:pPr marL="457200" indent="-457200">
              <a:lnSpc>
                <a:spcPct val="150000"/>
              </a:lnSpc>
            </a:pPr>
            <a:endParaRPr lang="ru-RU" sz="20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0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0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0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0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000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!</a:t>
            </a: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320" y="452674"/>
            <a:ext cx="685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noFill/>
                </a:ln>
                <a:solidFill>
                  <a:schemeClr val="accent2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Заключение.</a:t>
            </a:r>
            <a:endParaRPr lang="ru-RU" sz="4800" b="1" dirty="0">
              <a:ln w="9525">
                <a:noFill/>
              </a:ln>
              <a:solidFill>
                <a:schemeClr val="accent2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D:\Рабочий стол 2\фартук\f21659cbdaf7a7e39ff0c955607e7a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045" y="2580238"/>
            <a:ext cx="1528789" cy="229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 descr="D:\Рабочий стол 2\фартук\e846eb62e3920113e1a4986268b065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947" y="2498756"/>
            <a:ext cx="1665838" cy="2263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D:\Рабочий стол 2\фартук\-.jpg"/>
          <p:cNvPicPr>
            <a:picLocks noChangeAspect="1" noChangeArrowheads="1"/>
          </p:cNvPicPr>
          <p:nvPr/>
        </p:nvPicPr>
        <p:blipFill>
          <a:blip r:embed="rId5" cstate="print"/>
          <a:srcRect l="14536" r="11580"/>
          <a:stretch>
            <a:fillRect/>
          </a:stretch>
        </p:blipFill>
        <p:spPr bwMode="auto">
          <a:xfrm>
            <a:off x="3585173" y="2390523"/>
            <a:ext cx="1937442" cy="2622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47" y="-383912"/>
            <a:ext cx="9135879" cy="6858000"/>
          </a:xfrm>
          <a:prstGeom prst="rect">
            <a:avLst/>
          </a:prstGeom>
        </p:spPr>
      </p:pic>
      <p:pic>
        <p:nvPicPr>
          <p:cNvPr id="6" name="Picture 2" descr="D:\Рабочий стол 2\фартук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3164" y="271604"/>
            <a:ext cx="7288040" cy="5640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032" y="642796"/>
            <a:ext cx="45994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ru-RU" b="1" dirty="0" smtClean="0"/>
              <a:t>         Историю возникновения предмета одежды, называемого сегодня фартуком, можно проследить с XIII века. Он был придуман в 1208 году в Древнем Египте</a:t>
            </a:r>
            <a:r>
              <a:rPr lang="ru-RU" b="1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/>
              <a:t>и представлял собой свободный кусок ткани, который крепили к поясу мужчины, состоящие на государственной службе. Этот элемент одеяния, украшенный драгоценными камнями использовался и правителями для различных церемоний. </a:t>
            </a:r>
            <a:endParaRPr lang="ru-RU" b="1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D:\Рабочий стол 2\фартук\DhqGvb4WsAAn0V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230" y="1113577"/>
            <a:ext cx="3590542" cy="451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4779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621" y="1176950"/>
            <a:ext cx="429134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b="1" dirty="0" smtClean="0"/>
              <a:t>       Похожий элемент «гардероба» был и в Западной Азии — именно оттуда он «переместился» на территорию Европы. Повязанный вокруг бёдер своеобразный передник носили мужчины Древней Греции. В Риме такой элемент одежды использовался жрецами, солдатами, так называемых вспомогательных видов войск и гладиаторами.</a:t>
            </a:r>
            <a:endParaRPr lang="ru-RU" b="1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D:\Рабочий стол 2\фартук\odezhda_drevnih_rimlyan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438" y="1267484"/>
            <a:ext cx="3532540" cy="488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556" y="1805049"/>
            <a:ext cx="403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1200" dirty="0" smtClean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652" y="1176950"/>
            <a:ext cx="3648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Появившись в Европе, фартук стал «профессиональным» атрибутом садоводов, ткачей, сапожников, парикмахеров, каменотёсов и был преимущественно мужским элементом одежды, т. к. цеховыми мастерами были исключительно представители мужчины. Впервые в женском гардеробе фартук появился как атрибут замужних дам. Произошло это в XVI веке. Первоначально женщины использовали куски ткани, чтобы прикрыть свои наряды во время обильных трапез. </a:t>
            </a:r>
            <a:endParaRPr lang="ru-RU" b="1" dirty="0"/>
          </a:p>
        </p:txBody>
      </p:sp>
      <p:pic>
        <p:nvPicPr>
          <p:cNvPr id="5122" name="Picture 2" descr="D:\Рабочий стол 2\фартук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306" y="1231272"/>
            <a:ext cx="3945476" cy="4381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F5F740-D29C-47FC-AC1D-7F721D12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-126748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140" y="407406"/>
            <a:ext cx="4689696" cy="591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b="1" dirty="0" smtClean="0"/>
              <a:t>         По прошествии времени фартук стал декоративным элементом народного костюма, использовался при проведении обрядов. Например, в России его располагали на пороге дома новобрачных. Чтобы семья была успешной и процветала, пара должна была пройти по нему. </a:t>
            </a:r>
          </a:p>
          <a:p>
            <a:pPr marL="457200" indent="-457200">
              <a:lnSpc>
                <a:spcPct val="150000"/>
              </a:lnSpc>
            </a:pPr>
            <a:r>
              <a:rPr lang="ru-RU" b="1" dirty="0" smtClean="0"/>
              <a:t>         Так называемый расцвет фартуков пришёлся на 1940-1950-е годы. Благодаря большей доступности швейных машин и ткани они использовались повсеместно — как на производстве, так и дома</a:t>
            </a:r>
            <a:r>
              <a:rPr lang="ru-RU" sz="1600" b="1" dirty="0" smtClean="0"/>
              <a:t>.</a:t>
            </a:r>
            <a:endParaRPr lang="ru-RU" sz="1600" b="1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3" name="Picture 5" descr="D:\Рабочий стол 2\фартук\sajt2_1508942891.jpg"/>
          <p:cNvPicPr>
            <a:picLocks noChangeAspect="1" noChangeArrowheads="1"/>
          </p:cNvPicPr>
          <p:nvPr/>
        </p:nvPicPr>
        <p:blipFill>
          <a:blip r:embed="rId3"/>
          <a:srcRect l="16369" r="12029"/>
          <a:stretch>
            <a:fillRect/>
          </a:stretch>
        </p:blipFill>
        <p:spPr bwMode="auto">
          <a:xfrm>
            <a:off x="4970351" y="751439"/>
            <a:ext cx="3347605" cy="4861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1186</Words>
  <Application>Microsoft Office PowerPoint</Application>
  <PresentationFormat>Экран (4:3)</PresentationFormat>
  <Paragraphs>147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wWw</cp:lastModifiedBy>
  <cp:revision>138</cp:revision>
  <dcterms:created xsi:type="dcterms:W3CDTF">2013-11-19T05:52:05Z</dcterms:created>
  <dcterms:modified xsi:type="dcterms:W3CDTF">2021-01-26T07:49:38Z</dcterms:modified>
</cp:coreProperties>
</file>