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slideshow.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7" r:id="rId3"/>
    <p:sldId id="257" r:id="rId4"/>
    <p:sldId id="258" r:id="rId5"/>
    <p:sldId id="27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6433" autoAdjust="0"/>
  </p:normalViewPr>
  <p:slideViewPr>
    <p:cSldViewPr snapToGrid="0">
      <p:cViewPr>
        <p:scale>
          <a:sx n="112" d="100"/>
          <a:sy n="112" d="100"/>
        </p:scale>
        <p:origin x="-7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13.02.2017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dirty="0"/>
          </a:p>
        </p:txBody>
      </p:sp>
    </p:spTree>
    <p:extLst>
      <p:ext uri="{BB962C8B-B14F-4D97-AF65-F5344CB8AC3E}">
        <p14:creationId xmlns="" xmlns:p14="http://schemas.microsoft.com/office/powerpoint/2010/main" val="179538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13.02.2017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dirty="0"/>
          </a:p>
        </p:txBody>
      </p:sp>
    </p:spTree>
    <p:extLst>
      <p:ext uri="{BB962C8B-B14F-4D97-AF65-F5344CB8AC3E}">
        <p14:creationId xmlns="" xmlns:p14="http://schemas.microsoft.com/office/powerpoint/2010/main" val="167720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13.02.2017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dirty="0"/>
          </a:p>
        </p:txBody>
      </p:sp>
    </p:spTree>
    <p:extLst>
      <p:ext uri="{BB962C8B-B14F-4D97-AF65-F5344CB8AC3E}">
        <p14:creationId xmlns="" xmlns:p14="http://schemas.microsoft.com/office/powerpoint/2010/main" val="131931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13.02.2017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dirty="0"/>
          </a:p>
        </p:txBody>
      </p:sp>
    </p:spTree>
    <p:extLst>
      <p:ext uri="{BB962C8B-B14F-4D97-AF65-F5344CB8AC3E}">
        <p14:creationId xmlns="" xmlns:p14="http://schemas.microsoft.com/office/powerpoint/2010/main" val="366191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389A218-1BD9-44B7-AD25-60C2204205A7}" type="datetimeFigureOut">
              <a:rPr lang="ru-RU" smtClean="0"/>
              <a:pPr/>
              <a:t>13.02.2017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dirty="0"/>
          </a:p>
        </p:txBody>
      </p:sp>
    </p:spTree>
    <p:extLst>
      <p:ext uri="{BB962C8B-B14F-4D97-AF65-F5344CB8AC3E}">
        <p14:creationId xmlns="" xmlns:p14="http://schemas.microsoft.com/office/powerpoint/2010/main" val="131944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389A218-1BD9-44B7-AD25-60C2204205A7}" type="datetimeFigureOut">
              <a:rPr lang="ru-RU" smtClean="0"/>
              <a:pPr/>
              <a:t>13.02.2017</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1C5C7EFC-FB93-4B0A-97A4-5DFF6022B23C}" type="slidenum">
              <a:rPr lang="ru-RU" smtClean="0"/>
              <a:pPr/>
              <a:t>‹#›</a:t>
            </a:fld>
            <a:endParaRPr lang="ru-RU" dirty="0"/>
          </a:p>
        </p:txBody>
      </p:sp>
    </p:spTree>
    <p:extLst>
      <p:ext uri="{BB962C8B-B14F-4D97-AF65-F5344CB8AC3E}">
        <p14:creationId xmlns="" xmlns:p14="http://schemas.microsoft.com/office/powerpoint/2010/main" val="58704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389A218-1BD9-44B7-AD25-60C2204205A7}" type="datetimeFigureOut">
              <a:rPr lang="ru-RU" smtClean="0"/>
              <a:pPr/>
              <a:t>13.02.2017</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1C5C7EFC-FB93-4B0A-97A4-5DFF6022B23C}" type="slidenum">
              <a:rPr lang="ru-RU" smtClean="0"/>
              <a:pPr/>
              <a:t>‹#›</a:t>
            </a:fld>
            <a:endParaRPr lang="ru-RU" dirty="0"/>
          </a:p>
        </p:txBody>
      </p:sp>
    </p:spTree>
    <p:extLst>
      <p:ext uri="{BB962C8B-B14F-4D97-AF65-F5344CB8AC3E}">
        <p14:creationId xmlns="" xmlns:p14="http://schemas.microsoft.com/office/powerpoint/2010/main" val="1909886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389A218-1BD9-44B7-AD25-60C2204205A7}" type="datetimeFigureOut">
              <a:rPr lang="ru-RU" smtClean="0"/>
              <a:pPr/>
              <a:t>13.02.2017</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1C5C7EFC-FB93-4B0A-97A4-5DFF6022B23C}" type="slidenum">
              <a:rPr lang="ru-RU" smtClean="0"/>
              <a:pPr/>
              <a:t>‹#›</a:t>
            </a:fld>
            <a:endParaRPr lang="ru-RU" dirty="0"/>
          </a:p>
        </p:txBody>
      </p:sp>
    </p:spTree>
    <p:extLst>
      <p:ext uri="{BB962C8B-B14F-4D97-AF65-F5344CB8AC3E}">
        <p14:creationId xmlns="" xmlns:p14="http://schemas.microsoft.com/office/powerpoint/2010/main" val="530264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9A218-1BD9-44B7-AD25-60C2204205A7}" type="datetimeFigureOut">
              <a:rPr lang="ru-RU" smtClean="0"/>
              <a:pPr/>
              <a:t>13.02.2017</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1C5C7EFC-FB93-4B0A-97A4-5DFF6022B23C}" type="slidenum">
              <a:rPr lang="ru-RU" smtClean="0"/>
              <a:pPr/>
              <a:t>‹#›</a:t>
            </a:fld>
            <a:endParaRPr lang="ru-RU" dirty="0"/>
          </a:p>
        </p:txBody>
      </p:sp>
    </p:spTree>
    <p:extLst>
      <p:ext uri="{BB962C8B-B14F-4D97-AF65-F5344CB8AC3E}">
        <p14:creationId xmlns="" xmlns:p14="http://schemas.microsoft.com/office/powerpoint/2010/main" val="1714396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389A218-1BD9-44B7-AD25-60C2204205A7}" type="datetimeFigureOut">
              <a:rPr lang="ru-RU" smtClean="0"/>
              <a:pPr/>
              <a:t>13.02.2017</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1C5C7EFC-FB93-4B0A-97A4-5DFF6022B23C}" type="slidenum">
              <a:rPr lang="ru-RU" smtClean="0"/>
              <a:pPr/>
              <a:t>‹#›</a:t>
            </a:fld>
            <a:endParaRPr lang="ru-RU" dirty="0"/>
          </a:p>
        </p:txBody>
      </p:sp>
    </p:spTree>
    <p:extLst>
      <p:ext uri="{BB962C8B-B14F-4D97-AF65-F5344CB8AC3E}">
        <p14:creationId xmlns="" xmlns:p14="http://schemas.microsoft.com/office/powerpoint/2010/main" val="1426733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389A218-1BD9-44B7-AD25-60C2204205A7}" type="datetimeFigureOut">
              <a:rPr lang="ru-RU" smtClean="0"/>
              <a:pPr/>
              <a:t>13.02.2017</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1C5C7EFC-FB93-4B0A-97A4-5DFF6022B23C}" type="slidenum">
              <a:rPr lang="ru-RU" smtClean="0"/>
              <a:pPr/>
              <a:t>‹#›</a:t>
            </a:fld>
            <a:endParaRPr lang="ru-RU" dirty="0"/>
          </a:p>
        </p:txBody>
      </p:sp>
    </p:spTree>
    <p:extLst>
      <p:ext uri="{BB962C8B-B14F-4D97-AF65-F5344CB8AC3E}">
        <p14:creationId xmlns="" xmlns:p14="http://schemas.microsoft.com/office/powerpoint/2010/main" val="4174486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9A218-1BD9-44B7-AD25-60C2204205A7}" type="datetimeFigureOut">
              <a:rPr lang="ru-RU" smtClean="0"/>
              <a:pPr/>
              <a:t>13.02.2017</a:t>
            </a:fld>
            <a:endParaRPr lang="ru-RU"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C7EFC-FB93-4B0A-97A4-5DFF6022B23C}" type="slidenum">
              <a:rPr lang="ru-RU" smtClean="0"/>
              <a:pPr/>
              <a:t>‹#›</a:t>
            </a:fld>
            <a:endParaRPr lang="ru-RU" dirty="0"/>
          </a:p>
        </p:txBody>
      </p:sp>
    </p:spTree>
    <p:extLst>
      <p:ext uri="{BB962C8B-B14F-4D97-AF65-F5344CB8AC3E}">
        <p14:creationId xmlns="" xmlns:p14="http://schemas.microsoft.com/office/powerpoint/2010/main" val="2746177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2.jpeg"/><Relationship Id="rId7"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package" Target="../embeddings/______Microsoft_Office_PowerPoint1.sldx"/></Relationships>
</file>

<file path=ppt/slides/_rels/slide1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jpeg"/></Relationships>
</file>

<file path=ppt/slides/_rels/slide2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62" y="0"/>
            <a:ext cx="9139938" cy="6858000"/>
          </a:xfrm>
          <a:prstGeom prst="rect">
            <a:avLst/>
          </a:prstGeom>
        </p:spPr>
      </p:pic>
      <p:sp>
        <p:nvSpPr>
          <p:cNvPr id="4" name="Прямоугольник 3"/>
          <p:cNvSpPr/>
          <p:nvPr/>
        </p:nvSpPr>
        <p:spPr>
          <a:xfrm>
            <a:off x="1581473" y="2338479"/>
            <a:ext cx="184731" cy="923330"/>
          </a:xfrm>
          <a:prstGeom prst="rect">
            <a:avLst/>
          </a:prstGeom>
        </p:spPr>
        <p:txBody>
          <a:bodyPr wrap="none">
            <a:spAutoFit/>
          </a:bodyPr>
          <a:lstStyle/>
          <a:p>
            <a:endParaRPr lang="ru-RU" sz="5400" b="1" dirty="0">
              <a:ln w="22225">
                <a:solidFill>
                  <a:schemeClr val="accent2"/>
                </a:solidFill>
                <a:prstDash val="solid"/>
              </a:ln>
              <a:solidFill>
                <a:srgbClr val="FF0000"/>
              </a:solidFill>
            </a:endParaRPr>
          </a:p>
        </p:txBody>
      </p:sp>
      <p:sp>
        <p:nvSpPr>
          <p:cNvPr id="5" name="Прямоугольник 4"/>
          <p:cNvSpPr/>
          <p:nvPr/>
        </p:nvSpPr>
        <p:spPr>
          <a:xfrm rot="20757277">
            <a:off x="1983087" y="1770095"/>
            <a:ext cx="4560147" cy="1344706"/>
          </a:xfrm>
          <a:prstGeom prst="rect">
            <a:avLst/>
          </a:prstGeom>
          <a:solidFill>
            <a:schemeClr val="accent2">
              <a:lumMod val="20000"/>
              <a:lumOff val="80000"/>
            </a:schemeClr>
          </a:solidFill>
          <a:effectLst>
            <a:softEdge rad="317500"/>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9600" i="1" dirty="0" smtClean="0">
                <a:solidFill>
                  <a:srgbClr val="C00000"/>
                </a:solidFill>
                <a:latin typeface="Times New Roman" pitchFamily="18" charset="0"/>
                <a:cs typeface="Times New Roman" pitchFamily="18" charset="0"/>
              </a:rPr>
              <a:t>НАШИ </a:t>
            </a:r>
            <a:endParaRPr lang="ru-RU" sz="9600" i="1" dirty="0">
              <a:solidFill>
                <a:srgbClr val="C00000"/>
              </a:solidFill>
              <a:latin typeface="Times New Roman" pitchFamily="18" charset="0"/>
              <a:cs typeface="Times New Roman" pitchFamily="18" charset="0"/>
            </a:endParaRPr>
          </a:p>
        </p:txBody>
      </p:sp>
      <p:sp>
        <p:nvSpPr>
          <p:cNvPr id="6" name="Прямоугольник 5"/>
          <p:cNvSpPr/>
          <p:nvPr/>
        </p:nvSpPr>
        <p:spPr>
          <a:xfrm rot="20710500">
            <a:off x="2692312" y="3279299"/>
            <a:ext cx="5955518" cy="1280160"/>
          </a:xfrm>
          <a:prstGeom prst="rect">
            <a:avLst/>
          </a:prstGeom>
          <a:solidFill>
            <a:schemeClr val="accent2">
              <a:lumMod val="20000"/>
              <a:lumOff val="80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600" i="1" dirty="0" smtClean="0">
                <a:solidFill>
                  <a:srgbClr val="C00000"/>
                </a:solidFill>
                <a:latin typeface="Times New Roman" pitchFamily="18" charset="0"/>
                <a:cs typeface="Times New Roman" pitchFamily="18" charset="0"/>
              </a:rPr>
              <a:t>традиции</a:t>
            </a:r>
            <a:endParaRPr lang="ru-RU" sz="9600" i="1" dirty="0">
              <a:solidFill>
                <a:srgbClr val="C0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552666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39938" cy="6858000"/>
          </a:xfrm>
          <a:prstGeom prst="rect">
            <a:avLst/>
          </a:prstGeom>
        </p:spPr>
      </p:pic>
      <p:sp>
        <p:nvSpPr>
          <p:cNvPr id="6" name="Прямоугольник 5"/>
          <p:cNvSpPr/>
          <p:nvPr/>
        </p:nvSpPr>
        <p:spPr>
          <a:xfrm>
            <a:off x="129093" y="182880"/>
            <a:ext cx="8875058" cy="1754326"/>
          </a:xfrm>
          <a:prstGeom prst="rect">
            <a:avLst/>
          </a:prstGeom>
        </p:spPr>
        <p:txBody>
          <a:bodyPr wrap="square">
            <a:spAutoFit/>
          </a:bodyPr>
          <a:lstStyle/>
          <a:p>
            <a:pPr marL="457200" indent="-457200" algn="ctr">
              <a:lnSpc>
                <a:spcPct val="150000"/>
              </a:lnSpc>
            </a:pPr>
            <a:r>
              <a:rPr lang="ru-RU" sz="3600" b="1" i="1" dirty="0" smtClean="0">
                <a:solidFill>
                  <a:srgbClr val="C00000"/>
                </a:solidFill>
                <a:latin typeface="Cambria" pitchFamily="18" charset="0"/>
                <a:cs typeface="Times New Roman" panose="02020603050405020304" pitchFamily="18" charset="0"/>
              </a:rPr>
              <a:t>Открытый интеллектуальный марафон для 2-3 классов</a:t>
            </a:r>
            <a:endParaRPr lang="ru-RU" sz="3600" b="1" i="1" dirty="0">
              <a:solidFill>
                <a:srgbClr val="C00000"/>
              </a:solidFill>
              <a:latin typeface="Cambria" pitchFamily="18" charset="0"/>
              <a:cs typeface="Times New Roman" panose="02020603050405020304" pitchFamily="18" charset="0"/>
            </a:endParaRPr>
          </a:p>
        </p:txBody>
      </p:sp>
      <p:pic>
        <p:nvPicPr>
          <p:cNvPr id="14337" name="Picture 1" descr="C:\Documents and Settings\вр\Рабочий стол\традиции\0512_17.jpg"/>
          <p:cNvPicPr>
            <a:picLocks noChangeAspect="1" noChangeArrowheads="1"/>
          </p:cNvPicPr>
          <p:nvPr/>
        </p:nvPicPr>
        <p:blipFill>
          <a:blip r:embed="rId3" cstate="print"/>
          <a:srcRect/>
          <a:stretch>
            <a:fillRect/>
          </a:stretch>
        </p:blipFill>
        <p:spPr bwMode="auto">
          <a:xfrm>
            <a:off x="3688866" y="4286250"/>
            <a:ext cx="2965356" cy="2571750"/>
          </a:xfrm>
          <a:prstGeom prst="rect">
            <a:avLst/>
          </a:prstGeom>
          <a:ln>
            <a:noFill/>
          </a:ln>
          <a:effectLst>
            <a:softEdge rad="112500"/>
          </a:effectLst>
        </p:spPr>
      </p:pic>
      <p:pic>
        <p:nvPicPr>
          <p:cNvPr id="14338" name="Picture 2" descr="C:\Documents and Settings\вр\Рабочий стол\традиции\0512_15.jpg"/>
          <p:cNvPicPr>
            <a:picLocks noChangeAspect="1" noChangeArrowheads="1"/>
          </p:cNvPicPr>
          <p:nvPr/>
        </p:nvPicPr>
        <p:blipFill>
          <a:blip r:embed="rId4" cstate="print"/>
          <a:srcRect/>
          <a:stretch>
            <a:fillRect/>
          </a:stretch>
        </p:blipFill>
        <p:spPr bwMode="auto">
          <a:xfrm>
            <a:off x="0" y="1760220"/>
            <a:ext cx="2811780" cy="2626751"/>
          </a:xfrm>
          <a:prstGeom prst="rect">
            <a:avLst/>
          </a:prstGeom>
          <a:ln>
            <a:noFill/>
          </a:ln>
          <a:effectLst>
            <a:softEdge rad="112500"/>
          </a:effectLst>
        </p:spPr>
      </p:pic>
      <p:pic>
        <p:nvPicPr>
          <p:cNvPr id="14339" name="Picture 3" descr="C:\Documents and Settings\вр\Рабочий стол\традиции\0512_5.jpg"/>
          <p:cNvPicPr>
            <a:picLocks noChangeAspect="1" noChangeArrowheads="1"/>
          </p:cNvPicPr>
          <p:nvPr/>
        </p:nvPicPr>
        <p:blipFill>
          <a:blip r:embed="rId5" cstate="print"/>
          <a:srcRect/>
          <a:stretch>
            <a:fillRect/>
          </a:stretch>
        </p:blipFill>
        <p:spPr bwMode="auto">
          <a:xfrm>
            <a:off x="6092190" y="1748790"/>
            <a:ext cx="2880360" cy="2586487"/>
          </a:xfrm>
          <a:prstGeom prst="rect">
            <a:avLst/>
          </a:prstGeom>
          <a:ln>
            <a:noFill/>
          </a:ln>
          <a:effectLst>
            <a:softEdge rad="112500"/>
          </a:effectLst>
        </p:spPr>
      </p:pic>
      <p:pic>
        <p:nvPicPr>
          <p:cNvPr id="14340" name="Picture 4" descr="C:\Documents and Settings\вр\Рабочий стол\традиции\0512_4.jpg"/>
          <p:cNvPicPr>
            <a:picLocks noChangeAspect="1" noChangeArrowheads="1"/>
          </p:cNvPicPr>
          <p:nvPr/>
        </p:nvPicPr>
        <p:blipFill>
          <a:blip r:embed="rId6" cstate="print"/>
          <a:srcRect/>
          <a:stretch>
            <a:fillRect/>
          </a:stretch>
        </p:blipFill>
        <p:spPr bwMode="auto">
          <a:xfrm>
            <a:off x="2967823" y="1823642"/>
            <a:ext cx="3078647" cy="2668348"/>
          </a:xfrm>
          <a:prstGeom prst="rect">
            <a:avLst/>
          </a:prstGeom>
          <a:ln>
            <a:noFill/>
          </a:ln>
          <a:effectLst>
            <a:softEdge rad="112500"/>
          </a:effectLst>
        </p:spPr>
      </p:pic>
      <p:pic>
        <p:nvPicPr>
          <p:cNvPr id="8" name="Рисунок 7" descr="H:\традиции\P1200179.jpg"/>
          <p:cNvPicPr/>
          <p:nvPr/>
        </p:nvPicPr>
        <p:blipFill>
          <a:blip r:embed="rId7" cstate="print"/>
          <a:srcRect/>
          <a:stretch>
            <a:fillRect/>
          </a:stretch>
        </p:blipFill>
        <p:spPr bwMode="auto">
          <a:xfrm>
            <a:off x="370204" y="4297680"/>
            <a:ext cx="2990215" cy="2560319"/>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31" y="0"/>
            <a:ext cx="9139938" cy="6858000"/>
          </a:xfrm>
          <a:prstGeom prst="rect">
            <a:avLst/>
          </a:prstGeom>
        </p:spPr>
      </p:pic>
      <p:sp>
        <p:nvSpPr>
          <p:cNvPr id="6" name="Прямоугольник 5"/>
          <p:cNvSpPr/>
          <p:nvPr/>
        </p:nvSpPr>
        <p:spPr>
          <a:xfrm>
            <a:off x="408791" y="0"/>
            <a:ext cx="8197327" cy="1063304"/>
          </a:xfrm>
          <a:prstGeom prst="rect">
            <a:avLst/>
          </a:prstGeom>
        </p:spPr>
        <p:txBody>
          <a:bodyPr wrap="square">
            <a:spAutoFit/>
          </a:bodyPr>
          <a:lstStyle/>
          <a:p>
            <a:pPr marL="457200" indent="-457200" algn="ctr">
              <a:lnSpc>
                <a:spcPct val="150000"/>
              </a:lnSpc>
            </a:pPr>
            <a:r>
              <a:rPr lang="ru-RU" sz="4800" b="1" i="1" dirty="0" smtClean="0">
                <a:solidFill>
                  <a:srgbClr val="C00000"/>
                </a:solidFill>
                <a:latin typeface="Cambria" pitchFamily="18" charset="0"/>
                <a:cs typeface="Times New Roman" panose="02020603050405020304" pitchFamily="18" charset="0"/>
              </a:rPr>
              <a:t>День Гимназиста</a:t>
            </a:r>
            <a:endParaRPr lang="ru-RU" sz="4800" b="1" i="1" dirty="0">
              <a:solidFill>
                <a:srgbClr val="C00000"/>
              </a:solidFill>
              <a:latin typeface="Cambria" pitchFamily="18" charset="0"/>
              <a:cs typeface="Times New Roman" panose="02020603050405020304" pitchFamily="18" charset="0"/>
            </a:endParaRPr>
          </a:p>
        </p:txBody>
      </p:sp>
      <p:sp>
        <p:nvSpPr>
          <p:cNvPr id="7" name="Содержимое 6"/>
          <p:cNvSpPr>
            <a:spLocks noGrp="1"/>
          </p:cNvSpPr>
          <p:nvPr>
            <p:ph idx="1"/>
          </p:nvPr>
        </p:nvSpPr>
        <p:spPr>
          <a:xfrm>
            <a:off x="0" y="1065007"/>
            <a:ext cx="8515350" cy="5111956"/>
          </a:xfrm>
        </p:spPr>
        <p:txBody>
          <a:bodyPr/>
          <a:lstStyle/>
          <a:p>
            <a:pPr>
              <a:buNone/>
            </a:pPr>
            <a:r>
              <a:rPr lang="ru-RU" sz="1800" dirty="0" smtClean="0">
                <a:latin typeface="Cambria" pitchFamily="18" charset="0"/>
              </a:rPr>
              <a:t>                    </a:t>
            </a:r>
            <a:r>
              <a:rPr lang="ru-RU" sz="1800" b="1" dirty="0" smtClean="0">
                <a:solidFill>
                  <a:schemeClr val="accent5">
                    <a:lumMod val="50000"/>
                  </a:schemeClr>
                </a:solidFill>
                <a:latin typeface="Cambria" pitchFamily="18" charset="0"/>
              </a:rPr>
              <a:t>«Это наш день!»– именно так называют его гимназисты. Ежегодно в гимназии отмечается День Гимназиста. В этот день царит атмосфера свободы и чести, совести, мужества и братства. В торжественной обстановке учащихся 1-х классов посвящают в гимназисты. Они исполняют гимн, им вручается значок гимназиста.</a:t>
            </a:r>
          </a:p>
          <a:p>
            <a:pPr>
              <a:buNone/>
            </a:pPr>
            <a:endParaRPr lang="ru-RU" dirty="0"/>
          </a:p>
        </p:txBody>
      </p:sp>
      <p:pic>
        <p:nvPicPr>
          <p:cNvPr id="8" name="Рисунок 7" descr="C:\Documents and Settings\вр\Рабочий стол\традиции\IMG_9514.jpg"/>
          <p:cNvPicPr/>
          <p:nvPr/>
        </p:nvPicPr>
        <p:blipFill>
          <a:blip r:embed="rId3" cstate="print"/>
          <a:srcRect t="20655"/>
          <a:stretch>
            <a:fillRect/>
          </a:stretch>
        </p:blipFill>
        <p:spPr bwMode="auto">
          <a:xfrm>
            <a:off x="137832" y="4318441"/>
            <a:ext cx="4165227" cy="2352053"/>
          </a:xfrm>
          <a:prstGeom prst="rect">
            <a:avLst/>
          </a:prstGeom>
          <a:ln>
            <a:noFill/>
          </a:ln>
          <a:effectLst>
            <a:softEdge rad="112500"/>
          </a:effectLst>
        </p:spPr>
      </p:pic>
      <p:pic>
        <p:nvPicPr>
          <p:cNvPr id="13313" name="Picture 1" descr="C:\Documents and Settings\вр\Рабочий стол\традиции\1512_2.jpg"/>
          <p:cNvPicPr>
            <a:picLocks noChangeAspect="1" noChangeArrowheads="1"/>
          </p:cNvPicPr>
          <p:nvPr/>
        </p:nvPicPr>
        <p:blipFill>
          <a:blip r:embed="rId4" cstate="print"/>
          <a:srcRect t="9708" r="11807" b="8429"/>
          <a:stretch>
            <a:fillRect/>
          </a:stretch>
        </p:blipFill>
        <p:spPr bwMode="auto">
          <a:xfrm>
            <a:off x="5398039" y="2280622"/>
            <a:ext cx="3745961" cy="2312894"/>
          </a:xfrm>
          <a:prstGeom prst="rect">
            <a:avLst/>
          </a:prstGeom>
          <a:ln>
            <a:noFill/>
          </a:ln>
          <a:effectLst>
            <a:softEdge rad="112500"/>
          </a:effectLst>
        </p:spPr>
      </p:pic>
      <p:pic>
        <p:nvPicPr>
          <p:cNvPr id="9" name="Рисунок 8" descr="C:\Documents and Settings\вр\Рабочий стол\традиции\1512_3.jpg"/>
          <p:cNvPicPr/>
          <p:nvPr/>
        </p:nvPicPr>
        <p:blipFill>
          <a:blip r:embed="rId5" cstate="print"/>
          <a:srcRect l="4858" r="11558" b="4030"/>
          <a:stretch>
            <a:fillRect/>
          </a:stretch>
        </p:blipFill>
        <p:spPr bwMode="auto">
          <a:xfrm>
            <a:off x="2829262" y="2667897"/>
            <a:ext cx="2904564" cy="1839558"/>
          </a:xfrm>
          <a:prstGeom prst="rect">
            <a:avLst/>
          </a:prstGeom>
          <a:ln>
            <a:noFill/>
          </a:ln>
          <a:effectLst>
            <a:softEdge rad="112500"/>
          </a:effectLst>
        </p:spPr>
      </p:pic>
      <p:pic>
        <p:nvPicPr>
          <p:cNvPr id="10" name="Рисунок 9" descr="C:\Documents and Settings\вр\Рабочий стол\традиции\1512_1.jpg"/>
          <p:cNvPicPr/>
          <p:nvPr/>
        </p:nvPicPr>
        <p:blipFill>
          <a:blip r:embed="rId6" cstate="print"/>
          <a:srcRect b="5290"/>
          <a:stretch>
            <a:fillRect/>
          </a:stretch>
        </p:blipFill>
        <p:spPr bwMode="auto">
          <a:xfrm>
            <a:off x="0" y="2371253"/>
            <a:ext cx="3085619" cy="1943371"/>
          </a:xfrm>
          <a:prstGeom prst="rect">
            <a:avLst/>
          </a:prstGeom>
          <a:ln>
            <a:noFill/>
          </a:ln>
          <a:effectLst>
            <a:softEdge rad="112500"/>
          </a:effectLst>
        </p:spPr>
      </p:pic>
      <p:pic>
        <p:nvPicPr>
          <p:cNvPr id="11" name="Рисунок 10" descr="C:\Documents and Settings\вр\Рабочий стол\традиции\1512.jpg"/>
          <p:cNvPicPr/>
          <p:nvPr/>
        </p:nvPicPr>
        <p:blipFill>
          <a:blip r:embed="rId7" cstate="print"/>
          <a:srcRect/>
          <a:stretch>
            <a:fillRect/>
          </a:stretch>
        </p:blipFill>
        <p:spPr bwMode="auto">
          <a:xfrm>
            <a:off x="4894672" y="4485939"/>
            <a:ext cx="3829779" cy="2237590"/>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31" y="0"/>
            <a:ext cx="9139938" cy="6858000"/>
          </a:xfrm>
          <a:prstGeom prst="rect">
            <a:avLst/>
          </a:prstGeom>
        </p:spPr>
      </p:pic>
      <p:sp>
        <p:nvSpPr>
          <p:cNvPr id="6" name="Прямоугольник 5"/>
          <p:cNvSpPr/>
          <p:nvPr/>
        </p:nvSpPr>
        <p:spPr>
          <a:xfrm>
            <a:off x="408791" y="1"/>
            <a:ext cx="8197327" cy="1200329"/>
          </a:xfrm>
          <a:prstGeom prst="rect">
            <a:avLst/>
          </a:prstGeom>
        </p:spPr>
        <p:txBody>
          <a:bodyPr wrap="square">
            <a:spAutoFit/>
          </a:bodyPr>
          <a:lstStyle/>
          <a:p>
            <a:pPr marL="457200" indent="-457200" algn="ctr">
              <a:lnSpc>
                <a:spcPct val="150000"/>
              </a:lnSpc>
            </a:pPr>
            <a:r>
              <a:rPr lang="ru-RU" sz="4800" b="1" i="1" dirty="0" smtClean="0">
                <a:solidFill>
                  <a:srgbClr val="C00000"/>
                </a:solidFill>
                <a:latin typeface="Cambria" pitchFamily="18" charset="0"/>
                <a:cs typeface="Times New Roman" panose="02020603050405020304" pitchFamily="18" charset="0"/>
              </a:rPr>
              <a:t>Новогодний калейдоскоп</a:t>
            </a:r>
            <a:endParaRPr lang="ru-RU" sz="4800" b="1" i="1" dirty="0">
              <a:solidFill>
                <a:srgbClr val="C00000"/>
              </a:solidFill>
              <a:latin typeface="Cambria" pitchFamily="18" charset="0"/>
              <a:cs typeface="Times New Roman" panose="02020603050405020304" pitchFamily="18" charset="0"/>
            </a:endParaRPr>
          </a:p>
        </p:txBody>
      </p:sp>
      <p:pic>
        <p:nvPicPr>
          <p:cNvPr id="12289" name="Picture 1" descr="C:\Documents and Settings\вр\Рабочий стол\традиции\2912_11.jpg"/>
          <p:cNvPicPr>
            <a:picLocks noChangeAspect="1" noChangeArrowheads="1"/>
          </p:cNvPicPr>
          <p:nvPr/>
        </p:nvPicPr>
        <p:blipFill>
          <a:blip r:embed="rId3" cstate="print"/>
          <a:srcRect/>
          <a:stretch>
            <a:fillRect/>
          </a:stretch>
        </p:blipFill>
        <p:spPr bwMode="auto">
          <a:xfrm>
            <a:off x="427390" y="4511733"/>
            <a:ext cx="3267506" cy="2180615"/>
          </a:xfrm>
          <a:prstGeom prst="rect">
            <a:avLst/>
          </a:prstGeom>
          <a:ln>
            <a:noFill/>
          </a:ln>
          <a:effectLst>
            <a:softEdge rad="112500"/>
          </a:effectLst>
        </p:spPr>
      </p:pic>
      <p:pic>
        <p:nvPicPr>
          <p:cNvPr id="12290" name="Picture 2" descr="C:\Documents and Settings\вр\Рабочий стол\традиции\2912_9.jpg"/>
          <p:cNvPicPr>
            <a:picLocks noChangeAspect="1" noChangeArrowheads="1"/>
          </p:cNvPicPr>
          <p:nvPr/>
        </p:nvPicPr>
        <p:blipFill>
          <a:blip r:embed="rId4" cstate="print"/>
          <a:srcRect/>
          <a:stretch>
            <a:fillRect/>
          </a:stretch>
        </p:blipFill>
        <p:spPr bwMode="auto">
          <a:xfrm>
            <a:off x="221809" y="966084"/>
            <a:ext cx="2743200" cy="1789044"/>
          </a:xfrm>
          <a:prstGeom prst="rect">
            <a:avLst/>
          </a:prstGeom>
          <a:ln>
            <a:noFill/>
          </a:ln>
          <a:effectLst>
            <a:softEdge rad="112500"/>
          </a:effectLst>
        </p:spPr>
      </p:pic>
      <p:pic>
        <p:nvPicPr>
          <p:cNvPr id="12291" name="Picture 3" descr="C:\Documents and Settings\вр\Рабочий стол\традиции\2912_8.jpg"/>
          <p:cNvPicPr>
            <a:picLocks noChangeAspect="1" noChangeArrowheads="1"/>
          </p:cNvPicPr>
          <p:nvPr/>
        </p:nvPicPr>
        <p:blipFill>
          <a:blip r:embed="rId5" cstate="print"/>
          <a:srcRect/>
          <a:stretch>
            <a:fillRect/>
          </a:stretch>
        </p:blipFill>
        <p:spPr bwMode="auto">
          <a:xfrm>
            <a:off x="6090377" y="971550"/>
            <a:ext cx="2672950" cy="1800473"/>
          </a:xfrm>
          <a:prstGeom prst="rect">
            <a:avLst/>
          </a:prstGeom>
          <a:ln>
            <a:noFill/>
          </a:ln>
          <a:effectLst>
            <a:softEdge rad="112500"/>
          </a:effectLst>
        </p:spPr>
      </p:pic>
      <p:pic>
        <p:nvPicPr>
          <p:cNvPr id="12292" name="Picture 4" descr="C:\Documents and Settings\вр\Рабочий стол\традиции\2912_7.jpg"/>
          <p:cNvPicPr>
            <a:picLocks noChangeAspect="1" noChangeArrowheads="1"/>
          </p:cNvPicPr>
          <p:nvPr/>
        </p:nvPicPr>
        <p:blipFill>
          <a:blip r:embed="rId6" cstate="print"/>
          <a:srcRect/>
          <a:stretch>
            <a:fillRect/>
          </a:stretch>
        </p:blipFill>
        <p:spPr bwMode="auto">
          <a:xfrm>
            <a:off x="4664766" y="4452730"/>
            <a:ext cx="3255222" cy="2172417"/>
          </a:xfrm>
          <a:prstGeom prst="rect">
            <a:avLst/>
          </a:prstGeom>
          <a:ln>
            <a:noFill/>
          </a:ln>
          <a:effectLst>
            <a:softEdge rad="112500"/>
          </a:effectLst>
        </p:spPr>
      </p:pic>
      <p:sp>
        <p:nvSpPr>
          <p:cNvPr id="9" name="Содержимое 8"/>
          <p:cNvSpPr>
            <a:spLocks noGrp="1"/>
          </p:cNvSpPr>
          <p:nvPr>
            <p:ph idx="1"/>
          </p:nvPr>
        </p:nvSpPr>
        <p:spPr>
          <a:xfrm>
            <a:off x="0" y="2703443"/>
            <a:ext cx="8839200" cy="1934817"/>
          </a:xfrm>
        </p:spPr>
        <p:txBody>
          <a:bodyPr>
            <a:normAutofit fontScale="70000" lnSpcReduction="20000"/>
          </a:bodyPr>
          <a:lstStyle/>
          <a:p>
            <a:pPr algn="ctr">
              <a:buNone/>
            </a:pPr>
            <a:r>
              <a:rPr lang="ru-RU" sz="2900" b="1" dirty="0" smtClean="0">
                <a:latin typeface="Times New Roman" pitchFamily="18" charset="0"/>
                <a:cs typeface="Times New Roman" pitchFamily="18" charset="0"/>
              </a:rPr>
              <a:t>         Последняя неделя уходящего года насыщена веселыми и интересными мероприятиями. В преддверии праздника в нашей гимназии проводятся «Мастерские Деда Мороза» по изготовлению новогодних подарков и украшений, новогодние спектакли для младших школьников, для учеников среднего и старшего звена. Силами Ученического  совета организуются тематически творческие дискотечные программы. </a:t>
            </a:r>
            <a:r>
              <a:rPr lang="ru-RU" dirty="0" smtClean="0"/>
              <a:t/>
            </a:r>
            <a:br>
              <a:rPr lang="ru-RU" dirty="0" smtClean="0"/>
            </a:br>
            <a:endParaRPr lang="ru-RU" dirty="0"/>
          </a:p>
        </p:txBody>
      </p:sp>
      <p:pic>
        <p:nvPicPr>
          <p:cNvPr id="2" name="Picture 1" descr="H:\традиции\2912_1.jpg"/>
          <p:cNvPicPr>
            <a:picLocks noChangeAspect="1" noChangeArrowheads="1"/>
          </p:cNvPicPr>
          <p:nvPr/>
        </p:nvPicPr>
        <p:blipFill>
          <a:blip r:embed="rId7" cstate="print"/>
          <a:srcRect/>
          <a:stretch>
            <a:fillRect/>
          </a:stretch>
        </p:blipFill>
        <p:spPr bwMode="auto">
          <a:xfrm>
            <a:off x="3285173" y="937260"/>
            <a:ext cx="2384107" cy="1740365"/>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31" y="0"/>
            <a:ext cx="9139938" cy="6858000"/>
          </a:xfrm>
          <a:prstGeom prst="rect">
            <a:avLst/>
          </a:prstGeom>
        </p:spPr>
      </p:pic>
      <p:sp>
        <p:nvSpPr>
          <p:cNvPr id="6" name="Прямоугольник 5"/>
          <p:cNvSpPr/>
          <p:nvPr/>
        </p:nvSpPr>
        <p:spPr>
          <a:xfrm>
            <a:off x="408791" y="150607"/>
            <a:ext cx="8197327" cy="2308324"/>
          </a:xfrm>
          <a:prstGeom prst="rect">
            <a:avLst/>
          </a:prstGeom>
        </p:spPr>
        <p:txBody>
          <a:bodyPr wrap="square">
            <a:spAutoFit/>
          </a:bodyPr>
          <a:lstStyle/>
          <a:p>
            <a:pPr marL="457200" indent="-457200" algn="ctr">
              <a:lnSpc>
                <a:spcPct val="150000"/>
              </a:lnSpc>
            </a:pPr>
            <a:r>
              <a:rPr lang="ru-RU" sz="4800" b="1" i="1" dirty="0" smtClean="0">
                <a:solidFill>
                  <a:srgbClr val="C00000"/>
                </a:solidFill>
                <a:latin typeface="Cambria" pitchFamily="18" charset="0"/>
                <a:cs typeface="Times New Roman" panose="02020603050405020304" pitchFamily="18" charset="0"/>
              </a:rPr>
              <a:t>Открытое первенство по биатлону</a:t>
            </a:r>
            <a:endParaRPr lang="ru-RU" sz="4800" b="1" i="1" dirty="0">
              <a:solidFill>
                <a:srgbClr val="C00000"/>
              </a:solidFill>
              <a:latin typeface="Cambria" pitchFamily="18" charset="0"/>
              <a:cs typeface="Times New Roman" panose="02020603050405020304" pitchFamily="18" charset="0"/>
            </a:endParaRPr>
          </a:p>
        </p:txBody>
      </p:sp>
      <p:pic>
        <p:nvPicPr>
          <p:cNvPr id="4" name="Рисунок 3" descr="C:\Documents and Settings\вр\Рабочий стол\традиции\DSC_2437.JPG"/>
          <p:cNvPicPr/>
          <p:nvPr/>
        </p:nvPicPr>
        <p:blipFill>
          <a:blip r:embed="rId3" cstate="print"/>
          <a:srcRect/>
          <a:stretch>
            <a:fillRect/>
          </a:stretch>
        </p:blipFill>
        <p:spPr bwMode="auto">
          <a:xfrm>
            <a:off x="322729" y="4087905"/>
            <a:ext cx="3550024" cy="2427273"/>
          </a:xfrm>
          <a:prstGeom prst="rect">
            <a:avLst/>
          </a:prstGeom>
          <a:ln>
            <a:noFill/>
          </a:ln>
          <a:effectLst>
            <a:softEdge rad="112500"/>
          </a:effectLst>
        </p:spPr>
      </p:pic>
      <p:pic>
        <p:nvPicPr>
          <p:cNvPr id="7" name="Рисунок 6" descr="C:\Documents and Settings\вр\Рабочий стол\традиции\DSC_2275.JPG"/>
          <p:cNvPicPr/>
          <p:nvPr/>
        </p:nvPicPr>
        <p:blipFill>
          <a:blip r:embed="rId4" cstate="print"/>
          <a:srcRect/>
          <a:stretch>
            <a:fillRect/>
          </a:stretch>
        </p:blipFill>
        <p:spPr bwMode="auto">
          <a:xfrm>
            <a:off x="398032" y="1678193"/>
            <a:ext cx="1936377" cy="2624866"/>
          </a:xfrm>
          <a:prstGeom prst="rect">
            <a:avLst/>
          </a:prstGeom>
          <a:ln>
            <a:noFill/>
          </a:ln>
          <a:effectLst>
            <a:softEdge rad="112500"/>
          </a:effectLst>
        </p:spPr>
      </p:pic>
      <p:pic>
        <p:nvPicPr>
          <p:cNvPr id="8" name="Рисунок 7" descr="C:\Documents and Settings\вр\Рабочий стол\традиции\DSC_2473.JPG"/>
          <p:cNvPicPr/>
          <p:nvPr/>
        </p:nvPicPr>
        <p:blipFill>
          <a:blip r:embed="rId5" cstate="print"/>
          <a:srcRect/>
          <a:stretch>
            <a:fillRect/>
          </a:stretch>
        </p:blipFill>
        <p:spPr bwMode="auto">
          <a:xfrm>
            <a:off x="4227366" y="4120179"/>
            <a:ext cx="4228145" cy="2356394"/>
          </a:xfrm>
          <a:prstGeom prst="rect">
            <a:avLst/>
          </a:prstGeom>
          <a:ln>
            <a:noFill/>
          </a:ln>
          <a:effectLst>
            <a:softEdge rad="112500"/>
          </a:effectLst>
        </p:spPr>
      </p:pic>
      <p:pic>
        <p:nvPicPr>
          <p:cNvPr id="9" name="Рисунок 8" descr="C:\Documents and Settings\вр\Рабочий стол\традиции\DSC_2278.JPG"/>
          <p:cNvPicPr/>
          <p:nvPr/>
        </p:nvPicPr>
        <p:blipFill>
          <a:blip r:embed="rId6" cstate="print"/>
          <a:srcRect l="29889" b="23256"/>
          <a:stretch>
            <a:fillRect/>
          </a:stretch>
        </p:blipFill>
        <p:spPr bwMode="auto">
          <a:xfrm>
            <a:off x="6301927" y="2081435"/>
            <a:ext cx="3016250" cy="2200275"/>
          </a:xfrm>
          <a:prstGeom prst="rect">
            <a:avLst/>
          </a:prstGeom>
          <a:ln>
            <a:noFill/>
          </a:ln>
          <a:effectLst>
            <a:softEdge rad="112500"/>
          </a:effectLst>
        </p:spPr>
      </p:pic>
      <p:pic>
        <p:nvPicPr>
          <p:cNvPr id="10" name="Рисунок 9" descr="C:\Documents and Settings\вр\Рабочий стол\традиции\DSC_2277.JPG"/>
          <p:cNvPicPr/>
          <p:nvPr/>
        </p:nvPicPr>
        <p:blipFill>
          <a:blip r:embed="rId7" cstate="print"/>
          <a:srcRect b="26239"/>
          <a:stretch>
            <a:fillRect/>
          </a:stretch>
        </p:blipFill>
        <p:spPr bwMode="auto">
          <a:xfrm>
            <a:off x="2291379" y="2323652"/>
            <a:ext cx="3958421" cy="1707832"/>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39938" cy="6858000"/>
          </a:xfrm>
          <a:prstGeom prst="rect">
            <a:avLst/>
          </a:prstGeom>
        </p:spPr>
      </p:pic>
      <p:sp>
        <p:nvSpPr>
          <p:cNvPr id="6" name="Прямоугольник 5"/>
          <p:cNvSpPr/>
          <p:nvPr/>
        </p:nvSpPr>
        <p:spPr>
          <a:xfrm>
            <a:off x="408791" y="0"/>
            <a:ext cx="8197327" cy="982385"/>
          </a:xfrm>
          <a:prstGeom prst="rect">
            <a:avLst/>
          </a:prstGeom>
        </p:spPr>
        <p:txBody>
          <a:bodyPr wrap="square">
            <a:spAutoFit/>
          </a:bodyPr>
          <a:lstStyle/>
          <a:p>
            <a:pPr marL="457200" indent="-457200" algn="ctr">
              <a:lnSpc>
                <a:spcPct val="150000"/>
              </a:lnSpc>
            </a:pPr>
            <a:r>
              <a:rPr lang="ru-RU" sz="4400" b="1" i="1" dirty="0" smtClean="0">
                <a:solidFill>
                  <a:srgbClr val="C00000"/>
                </a:solidFill>
                <a:latin typeface="Cambria" pitchFamily="18" charset="0"/>
                <a:cs typeface="Times New Roman" panose="02020603050405020304" pitchFamily="18" charset="0"/>
              </a:rPr>
              <a:t>День защитника Отечества</a:t>
            </a:r>
            <a:endParaRPr lang="ru-RU" sz="4400" b="1" i="1" dirty="0">
              <a:solidFill>
                <a:srgbClr val="C00000"/>
              </a:solidFill>
              <a:latin typeface="Cambria" pitchFamily="18" charset="0"/>
              <a:cs typeface="Times New Roman" panose="02020603050405020304" pitchFamily="18" charset="0"/>
            </a:endParaRPr>
          </a:p>
        </p:txBody>
      </p:sp>
      <p:sp>
        <p:nvSpPr>
          <p:cNvPr id="8" name="Прямоугольник 7"/>
          <p:cNvSpPr/>
          <p:nvPr/>
        </p:nvSpPr>
        <p:spPr>
          <a:xfrm>
            <a:off x="1113184" y="848139"/>
            <a:ext cx="6626086" cy="584775"/>
          </a:xfrm>
          <a:prstGeom prst="rect">
            <a:avLst/>
          </a:prstGeom>
        </p:spPr>
        <p:txBody>
          <a:bodyPr wrap="square">
            <a:spAutoFit/>
          </a:bodyPr>
          <a:lstStyle/>
          <a:p>
            <a:pPr lvl="0" algn="ctr" fontAlgn="base">
              <a:spcBef>
                <a:spcPct val="0"/>
              </a:spcBef>
              <a:spcAft>
                <a:spcPct val="0"/>
              </a:spcAft>
            </a:pPr>
            <a:r>
              <a:rPr lang="ru-RU" sz="3200" b="1" i="1" dirty="0" smtClean="0">
                <a:solidFill>
                  <a:srgbClr val="C00000"/>
                </a:solidFill>
                <a:latin typeface="Times New Roman" pitchFamily="18" charset="0"/>
                <a:ea typeface="Calibri" pitchFamily="34" charset="0"/>
                <a:cs typeface="Times New Roman" pitchFamily="18" charset="0"/>
              </a:rPr>
              <a:t>"Для настоящих мужчин!"</a:t>
            </a:r>
            <a:endParaRPr lang="ru-RU" sz="3200" b="1" i="1" dirty="0" smtClean="0">
              <a:solidFill>
                <a:srgbClr val="C00000"/>
              </a:solidFill>
              <a:latin typeface="Arial" pitchFamily="34" charset="0"/>
            </a:endParaRPr>
          </a:p>
        </p:txBody>
      </p:sp>
      <p:sp>
        <p:nvSpPr>
          <p:cNvPr id="9" name="Заголовок 8"/>
          <p:cNvSpPr>
            <a:spLocks noGrp="1"/>
          </p:cNvSpPr>
          <p:nvPr>
            <p:ph type="ctrTitle"/>
          </p:nvPr>
        </p:nvSpPr>
        <p:spPr>
          <a:xfrm>
            <a:off x="685800" y="1122363"/>
            <a:ext cx="7772400" cy="2706687"/>
          </a:xfrm>
        </p:spPr>
        <p:txBody>
          <a:bodyPr>
            <a:noAutofit/>
          </a:bodyPr>
          <a:lstStyle/>
          <a:p>
            <a:pPr lvl="0" algn="just"/>
            <a:r>
              <a:rPr lang="ru-RU" sz="1600" b="1" dirty="0" smtClean="0">
                <a:latin typeface="Cambria" pitchFamily="18" charset="0"/>
                <a:ea typeface="Calibri" pitchFamily="34" charset="0"/>
                <a:cs typeface="Times New Roman" pitchFamily="18" charset="0"/>
              </a:rPr>
              <a:t>          У младших школьников в спортивном зале проходят «А, ну-ка, мальчики»! Ученики 8-11 классов соревнуются в беге, в </a:t>
            </a:r>
            <a:r>
              <a:rPr lang="ru-RU" sz="1600" b="1" dirty="0" err="1" smtClean="0">
                <a:latin typeface="Cambria" pitchFamily="18" charset="0"/>
                <a:ea typeface="Calibri" pitchFamily="34" charset="0"/>
                <a:cs typeface="Times New Roman" pitchFamily="18" charset="0"/>
              </a:rPr>
              <a:t>перетягивании</a:t>
            </a:r>
            <a:r>
              <a:rPr lang="ru-RU" sz="1600" b="1" dirty="0" smtClean="0">
                <a:latin typeface="Cambria" pitchFamily="18" charset="0"/>
                <a:ea typeface="Calibri" pitchFamily="34" charset="0"/>
                <a:cs typeface="Times New Roman" pitchFamily="18" charset="0"/>
              </a:rPr>
              <a:t> каната, сборке-разборке автомата, надевании противогаза, подтягиваются и отжимаются, принимают участие в командной эстафете.</a:t>
            </a:r>
            <a:br>
              <a:rPr lang="ru-RU" sz="1600" b="1" dirty="0" smtClean="0">
                <a:latin typeface="Cambria" pitchFamily="18" charset="0"/>
                <a:ea typeface="Calibri" pitchFamily="34" charset="0"/>
                <a:cs typeface="Times New Roman" pitchFamily="18" charset="0"/>
              </a:rPr>
            </a:br>
            <a:r>
              <a:rPr lang="ru-RU" sz="1600" b="1" dirty="0" smtClean="0">
                <a:latin typeface="Cambria" pitchFamily="18" charset="0"/>
                <a:ea typeface="Calibri" pitchFamily="34" charset="0"/>
                <a:cs typeface="Times New Roman" pitchFamily="18" charset="0"/>
              </a:rPr>
              <a:t>         Проведение таких мероприятий целенаправленно формирует патриотизм, верность своему Отечеству, готовность к защите своей Родины, мотивацию здорового образа жизни. Это способствует возрождению традиций проведения военно-спортивных игр; воспитывает дисциплинированность, организованность, взаимоуважение и взаимопомощь. </a:t>
            </a:r>
            <a:r>
              <a:rPr lang="ru-RU" sz="1600" dirty="0" smtClean="0">
                <a:latin typeface="Calibri"/>
                <a:ea typeface="Calibri" pitchFamily="34" charset="0"/>
                <a:cs typeface="Times New Roman" pitchFamily="18" charset="0"/>
              </a:rPr>
              <a:t> </a:t>
            </a:r>
            <a:r>
              <a:rPr lang="ru-RU" sz="1400" dirty="0" smtClean="0">
                <a:latin typeface="Arial" pitchFamily="34" charset="0"/>
              </a:rPr>
              <a:t/>
            </a:r>
            <a:br>
              <a:rPr lang="ru-RU" sz="1400" dirty="0" smtClean="0">
                <a:latin typeface="Arial" pitchFamily="34" charset="0"/>
              </a:rPr>
            </a:br>
            <a:endParaRPr lang="ru-RU" sz="1400" dirty="0"/>
          </a:p>
        </p:txBody>
      </p:sp>
      <p:pic>
        <p:nvPicPr>
          <p:cNvPr id="10241" name="Picture 1" descr="H:\традиции\P1210018.jpg"/>
          <p:cNvPicPr>
            <a:picLocks noChangeAspect="1" noChangeArrowheads="1"/>
          </p:cNvPicPr>
          <p:nvPr/>
        </p:nvPicPr>
        <p:blipFill>
          <a:blip r:embed="rId3" cstate="print"/>
          <a:srcRect/>
          <a:stretch>
            <a:fillRect/>
          </a:stretch>
        </p:blipFill>
        <p:spPr bwMode="auto">
          <a:xfrm>
            <a:off x="153353" y="4126230"/>
            <a:ext cx="2578417" cy="2246949"/>
          </a:xfrm>
          <a:prstGeom prst="rect">
            <a:avLst/>
          </a:prstGeom>
          <a:ln>
            <a:noFill/>
          </a:ln>
          <a:effectLst>
            <a:softEdge rad="112500"/>
          </a:effectLst>
        </p:spPr>
      </p:pic>
      <p:pic>
        <p:nvPicPr>
          <p:cNvPr id="10242" name="Picture 2" descr="H:\традиции\P1200990.jpg"/>
          <p:cNvPicPr>
            <a:picLocks noChangeAspect="1" noChangeArrowheads="1"/>
          </p:cNvPicPr>
          <p:nvPr/>
        </p:nvPicPr>
        <p:blipFill>
          <a:blip r:embed="rId4" cstate="print"/>
          <a:srcRect/>
          <a:stretch>
            <a:fillRect/>
          </a:stretch>
        </p:blipFill>
        <p:spPr bwMode="auto">
          <a:xfrm>
            <a:off x="2816543" y="5151437"/>
            <a:ext cx="2276475" cy="1706563"/>
          </a:xfrm>
          <a:prstGeom prst="rect">
            <a:avLst/>
          </a:prstGeom>
          <a:ln>
            <a:noFill/>
          </a:ln>
          <a:effectLst>
            <a:softEdge rad="112500"/>
          </a:effectLst>
        </p:spPr>
      </p:pic>
      <p:pic>
        <p:nvPicPr>
          <p:cNvPr id="10243" name="Picture 3" descr="H:\традиции\P1210011.jpg"/>
          <p:cNvPicPr>
            <a:picLocks noChangeAspect="1" noChangeArrowheads="1"/>
          </p:cNvPicPr>
          <p:nvPr/>
        </p:nvPicPr>
        <p:blipFill>
          <a:blip r:embed="rId5" cstate="print"/>
          <a:srcRect/>
          <a:stretch>
            <a:fillRect/>
          </a:stretch>
        </p:blipFill>
        <p:spPr bwMode="auto">
          <a:xfrm>
            <a:off x="5234940" y="4057650"/>
            <a:ext cx="2708909" cy="2354579"/>
          </a:xfrm>
          <a:prstGeom prst="rect">
            <a:avLst/>
          </a:prstGeom>
          <a:ln>
            <a:noFill/>
          </a:ln>
          <a:effectLst>
            <a:softEdge rad="112500"/>
          </a:effectLst>
        </p:spPr>
      </p:pic>
      <p:pic>
        <p:nvPicPr>
          <p:cNvPr id="10244" name="Picture 4" descr="H:\традиции\DSC_1988.jpg"/>
          <p:cNvPicPr>
            <a:picLocks noChangeAspect="1" noChangeArrowheads="1"/>
          </p:cNvPicPr>
          <p:nvPr/>
        </p:nvPicPr>
        <p:blipFill>
          <a:blip r:embed="rId6" cstate="print"/>
          <a:srcRect/>
          <a:stretch>
            <a:fillRect/>
          </a:stretch>
        </p:blipFill>
        <p:spPr bwMode="auto">
          <a:xfrm>
            <a:off x="2731770" y="3383280"/>
            <a:ext cx="2457450" cy="1805940"/>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31" y="0"/>
            <a:ext cx="9139938" cy="6858000"/>
          </a:xfrm>
          <a:prstGeom prst="rect">
            <a:avLst/>
          </a:prstGeom>
        </p:spPr>
      </p:pic>
      <p:sp>
        <p:nvSpPr>
          <p:cNvPr id="6" name="Прямоугольник 5"/>
          <p:cNvSpPr/>
          <p:nvPr/>
        </p:nvSpPr>
        <p:spPr>
          <a:xfrm>
            <a:off x="408791" y="484094"/>
            <a:ext cx="8197327" cy="1063304"/>
          </a:xfrm>
          <a:prstGeom prst="rect">
            <a:avLst/>
          </a:prstGeom>
        </p:spPr>
        <p:txBody>
          <a:bodyPr wrap="square">
            <a:spAutoFit/>
          </a:bodyPr>
          <a:lstStyle/>
          <a:p>
            <a:pPr marL="457200" indent="-457200" algn="ctr">
              <a:lnSpc>
                <a:spcPct val="150000"/>
              </a:lnSpc>
            </a:pPr>
            <a:r>
              <a:rPr lang="ru-RU" sz="4800" b="1" i="1" dirty="0" smtClean="0">
                <a:solidFill>
                  <a:srgbClr val="C00000"/>
                </a:solidFill>
                <a:latin typeface="Cambria" pitchFamily="18" charset="0"/>
                <a:cs typeface="Times New Roman" panose="02020603050405020304" pitchFamily="18" charset="0"/>
              </a:rPr>
              <a:t>Дни науки и творчества</a:t>
            </a:r>
            <a:endParaRPr lang="ru-RU" sz="4800" b="1" i="1" dirty="0">
              <a:solidFill>
                <a:srgbClr val="C00000"/>
              </a:solidFill>
              <a:latin typeface="Cambria" pitchFamily="18" charset="0"/>
              <a:cs typeface="Times New Roman" panose="02020603050405020304" pitchFamily="18" charset="0"/>
            </a:endParaRPr>
          </a:p>
        </p:txBody>
      </p:sp>
      <p:pic>
        <p:nvPicPr>
          <p:cNvPr id="4" name="Рисунок 3" descr="H:\традиции\1104_3.jpg"/>
          <p:cNvPicPr/>
          <p:nvPr/>
        </p:nvPicPr>
        <p:blipFill>
          <a:blip r:embed="rId3" cstate="print"/>
          <a:srcRect/>
          <a:stretch>
            <a:fillRect/>
          </a:stretch>
        </p:blipFill>
        <p:spPr bwMode="auto">
          <a:xfrm>
            <a:off x="0" y="3678767"/>
            <a:ext cx="3395133" cy="2422477"/>
          </a:xfrm>
          <a:prstGeom prst="rect">
            <a:avLst/>
          </a:prstGeom>
          <a:ln>
            <a:noFill/>
          </a:ln>
          <a:effectLst>
            <a:softEdge rad="112500"/>
          </a:effectLst>
        </p:spPr>
      </p:pic>
      <p:pic>
        <p:nvPicPr>
          <p:cNvPr id="2" name="Picture 1" descr="C:\Documents and Settings\вр\Рабочий стол\2710_3.jpg"/>
          <p:cNvPicPr>
            <a:picLocks noChangeAspect="1" noChangeArrowheads="1"/>
          </p:cNvPicPr>
          <p:nvPr/>
        </p:nvPicPr>
        <p:blipFill>
          <a:blip r:embed="rId4" cstate="print"/>
          <a:srcRect/>
          <a:stretch>
            <a:fillRect/>
          </a:stretch>
        </p:blipFill>
        <p:spPr bwMode="auto">
          <a:xfrm>
            <a:off x="0" y="1473200"/>
            <a:ext cx="3247804" cy="2167467"/>
          </a:xfrm>
          <a:prstGeom prst="rect">
            <a:avLst/>
          </a:prstGeom>
          <a:ln>
            <a:noFill/>
          </a:ln>
          <a:effectLst>
            <a:softEdge rad="112500"/>
          </a:effectLst>
        </p:spPr>
      </p:pic>
      <p:pic>
        <p:nvPicPr>
          <p:cNvPr id="9218" name="Picture 2" descr="C:\Documents and Settings\вр\Рабочий стол\0911_1.jpg"/>
          <p:cNvPicPr>
            <a:picLocks noChangeAspect="1" noChangeArrowheads="1"/>
          </p:cNvPicPr>
          <p:nvPr/>
        </p:nvPicPr>
        <p:blipFill>
          <a:blip r:embed="rId5" cstate="print"/>
          <a:srcRect/>
          <a:stretch>
            <a:fillRect/>
          </a:stretch>
        </p:blipFill>
        <p:spPr bwMode="auto">
          <a:xfrm>
            <a:off x="3239184" y="1904999"/>
            <a:ext cx="3323923" cy="2260600"/>
          </a:xfrm>
          <a:prstGeom prst="rect">
            <a:avLst/>
          </a:prstGeom>
          <a:ln>
            <a:noFill/>
          </a:ln>
          <a:effectLst>
            <a:softEdge rad="112500"/>
          </a:effectLst>
        </p:spPr>
      </p:pic>
      <p:pic>
        <p:nvPicPr>
          <p:cNvPr id="9219" name="Picture 3" descr="C:\Documents and Settings\вр\Рабочий стол\111_2.jpg"/>
          <p:cNvPicPr>
            <a:picLocks noChangeAspect="1" noChangeArrowheads="1"/>
          </p:cNvPicPr>
          <p:nvPr/>
        </p:nvPicPr>
        <p:blipFill>
          <a:blip r:embed="rId6" cstate="print"/>
          <a:srcRect/>
          <a:stretch>
            <a:fillRect/>
          </a:stretch>
        </p:blipFill>
        <p:spPr bwMode="auto">
          <a:xfrm>
            <a:off x="6409267" y="1491720"/>
            <a:ext cx="2734734" cy="1988080"/>
          </a:xfrm>
          <a:prstGeom prst="rect">
            <a:avLst/>
          </a:prstGeom>
          <a:ln>
            <a:noFill/>
          </a:ln>
          <a:effectLst>
            <a:softEdge rad="112500"/>
          </a:effectLst>
        </p:spPr>
      </p:pic>
      <p:pic>
        <p:nvPicPr>
          <p:cNvPr id="9" name="Рисунок 8" descr="D:\Дятлова ЕН\фотографии\2016-2017\волонтеры добрые уроки\P1240577.JPG"/>
          <p:cNvPicPr/>
          <p:nvPr/>
        </p:nvPicPr>
        <p:blipFill>
          <a:blip r:embed="rId7" cstate="print"/>
          <a:srcRect t="24573"/>
          <a:stretch>
            <a:fillRect/>
          </a:stretch>
        </p:blipFill>
        <p:spPr bwMode="auto">
          <a:xfrm>
            <a:off x="3709986" y="4087337"/>
            <a:ext cx="4416425" cy="2499730"/>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31" y="0"/>
            <a:ext cx="9139938" cy="6858000"/>
          </a:xfrm>
          <a:prstGeom prst="rect">
            <a:avLst/>
          </a:prstGeom>
        </p:spPr>
      </p:pic>
      <p:sp>
        <p:nvSpPr>
          <p:cNvPr id="6" name="Прямоугольник 5"/>
          <p:cNvSpPr/>
          <p:nvPr/>
        </p:nvSpPr>
        <p:spPr>
          <a:xfrm>
            <a:off x="484094" y="0"/>
            <a:ext cx="8122024" cy="523220"/>
          </a:xfrm>
          <a:prstGeom prst="rect">
            <a:avLst/>
          </a:prstGeom>
        </p:spPr>
        <p:txBody>
          <a:bodyPr wrap="square">
            <a:spAutoFit/>
          </a:bodyPr>
          <a:lstStyle/>
          <a:p>
            <a:pPr marL="457200" indent="-457200" algn="ctr"/>
            <a:r>
              <a:rPr lang="ru-RU" sz="2800" b="1" i="1" dirty="0" smtClean="0">
                <a:solidFill>
                  <a:srgbClr val="C00000"/>
                </a:solidFill>
                <a:latin typeface="Cambria" pitchFamily="18" charset="0"/>
                <a:cs typeface="Times New Roman" panose="02020603050405020304" pitchFamily="18" charset="0"/>
              </a:rPr>
              <a:t>Читательские          конференции</a:t>
            </a:r>
            <a:endParaRPr lang="ru-RU" sz="2800" b="1" i="1" dirty="0">
              <a:solidFill>
                <a:srgbClr val="C00000"/>
              </a:solidFill>
              <a:latin typeface="Cambria" pitchFamily="18" charset="0"/>
              <a:cs typeface="Times New Roman" panose="02020603050405020304" pitchFamily="18" charset="0"/>
            </a:endParaRPr>
          </a:p>
        </p:txBody>
      </p:sp>
      <p:pic>
        <p:nvPicPr>
          <p:cNvPr id="8193" name="Picture 1" descr="C:\Documents and Settings\вр\Рабочий стол\традиции\DSC_0226.JPG"/>
          <p:cNvPicPr>
            <a:picLocks noChangeAspect="1" noChangeArrowheads="1"/>
          </p:cNvPicPr>
          <p:nvPr/>
        </p:nvPicPr>
        <p:blipFill>
          <a:blip r:embed="rId3" cstate="print"/>
          <a:srcRect l="18130" t="18704" r="16476" b="11577"/>
          <a:stretch>
            <a:fillRect/>
          </a:stretch>
        </p:blipFill>
        <p:spPr bwMode="auto">
          <a:xfrm>
            <a:off x="0" y="3209813"/>
            <a:ext cx="3074670" cy="2528047"/>
          </a:xfrm>
          <a:prstGeom prst="rect">
            <a:avLst/>
          </a:prstGeom>
          <a:ln>
            <a:noFill/>
          </a:ln>
          <a:effectLst>
            <a:softEdge rad="112500"/>
          </a:effectLst>
        </p:spPr>
      </p:pic>
      <p:pic>
        <p:nvPicPr>
          <p:cNvPr id="8194" name="Picture 2" descr="C:\Documents and Settings\вр\Рабочий стол\традиции\DSC_0367.JPG"/>
          <p:cNvPicPr>
            <a:picLocks noChangeAspect="1" noChangeArrowheads="1"/>
          </p:cNvPicPr>
          <p:nvPr/>
        </p:nvPicPr>
        <p:blipFill>
          <a:blip r:embed="rId4" cstate="print"/>
          <a:srcRect/>
          <a:stretch>
            <a:fillRect/>
          </a:stretch>
        </p:blipFill>
        <p:spPr bwMode="auto">
          <a:xfrm>
            <a:off x="5726430" y="4617720"/>
            <a:ext cx="3417570" cy="2240280"/>
          </a:xfrm>
          <a:prstGeom prst="rect">
            <a:avLst/>
          </a:prstGeom>
          <a:ln>
            <a:noFill/>
          </a:ln>
          <a:effectLst>
            <a:softEdge rad="112500"/>
          </a:effectLst>
        </p:spPr>
      </p:pic>
      <p:pic>
        <p:nvPicPr>
          <p:cNvPr id="8" name="Рисунок 7" descr="C:\Documents and Settings\вр\Рабочий стол\традиции\DSC_0243.JPG"/>
          <p:cNvPicPr/>
          <p:nvPr/>
        </p:nvPicPr>
        <p:blipFill>
          <a:blip r:embed="rId5" cstate="print"/>
          <a:srcRect r="5077" b="6763"/>
          <a:stretch>
            <a:fillRect/>
          </a:stretch>
        </p:blipFill>
        <p:spPr bwMode="auto">
          <a:xfrm>
            <a:off x="3017520" y="4182144"/>
            <a:ext cx="2777490" cy="2161506"/>
          </a:xfrm>
          <a:prstGeom prst="rect">
            <a:avLst/>
          </a:prstGeom>
          <a:ln>
            <a:noFill/>
          </a:ln>
          <a:effectLst>
            <a:softEdge rad="112500"/>
          </a:effectLst>
        </p:spPr>
      </p:pic>
      <p:sp>
        <p:nvSpPr>
          <p:cNvPr id="9" name="Прямоугольник 8"/>
          <p:cNvSpPr/>
          <p:nvPr/>
        </p:nvSpPr>
        <p:spPr>
          <a:xfrm>
            <a:off x="384313" y="503583"/>
            <a:ext cx="5898154" cy="2862322"/>
          </a:xfrm>
          <a:prstGeom prst="rect">
            <a:avLst/>
          </a:prstGeom>
        </p:spPr>
        <p:txBody>
          <a:bodyPr wrap="square">
            <a:spAutoFit/>
          </a:bodyPr>
          <a:lstStyle/>
          <a:p>
            <a:r>
              <a:rPr lang="ru-RU" b="1" dirty="0" smtClean="0">
                <a:solidFill>
                  <a:schemeClr val="accent5">
                    <a:lumMod val="50000"/>
                  </a:schemeClr>
                </a:solidFill>
                <a:latin typeface="Cambria" pitchFamily="18" charset="0"/>
              </a:rPr>
              <a:t>	</a:t>
            </a:r>
            <a:r>
              <a:rPr lang="ru-RU" b="1" dirty="0" smtClean="0">
                <a:latin typeface="Cambria" pitchFamily="18" charset="0"/>
              </a:rPr>
              <a:t>В целях развития интеллектуальной деятельности школьников, выявления и поддержки одарённых детей ежегодно проводится межрайонная читательская конференция. Проведение конференции даёт возможность каждому школьнику проявить себя в исследовательской деятельности и способствует развитию такого важного качества, как стремление к успеху. Традиционно конференция посвящена тематике текущего года.</a:t>
            </a:r>
            <a:endParaRPr lang="ru-RU" b="1" dirty="0">
              <a:latin typeface="Cambria" pitchFamily="18" charset="0"/>
            </a:endParaRPr>
          </a:p>
        </p:txBody>
      </p:sp>
      <p:pic>
        <p:nvPicPr>
          <p:cNvPr id="2" name="Picture 1" descr="H:\традиции\DSC_0385.jpg"/>
          <p:cNvPicPr>
            <a:picLocks noChangeAspect="1" noChangeArrowheads="1"/>
          </p:cNvPicPr>
          <p:nvPr/>
        </p:nvPicPr>
        <p:blipFill>
          <a:blip r:embed="rId6" cstate="print"/>
          <a:srcRect/>
          <a:stretch>
            <a:fillRect/>
          </a:stretch>
        </p:blipFill>
        <p:spPr bwMode="auto">
          <a:xfrm>
            <a:off x="7578090" y="334645"/>
            <a:ext cx="1394460" cy="2096566"/>
          </a:xfrm>
          <a:prstGeom prst="rect">
            <a:avLst/>
          </a:prstGeom>
          <a:ln>
            <a:noFill/>
          </a:ln>
          <a:effectLst>
            <a:softEdge rad="112500"/>
          </a:effectLst>
        </p:spPr>
      </p:pic>
      <p:pic>
        <p:nvPicPr>
          <p:cNvPr id="3" name="Picture 2" descr="H:\традиции\DSC_0500.jpg"/>
          <p:cNvPicPr>
            <a:picLocks noChangeAspect="1" noChangeArrowheads="1"/>
          </p:cNvPicPr>
          <p:nvPr/>
        </p:nvPicPr>
        <p:blipFill>
          <a:blip r:embed="rId7" cstate="print"/>
          <a:srcRect/>
          <a:stretch>
            <a:fillRect/>
          </a:stretch>
        </p:blipFill>
        <p:spPr bwMode="auto">
          <a:xfrm>
            <a:off x="5886450" y="2526030"/>
            <a:ext cx="3257550" cy="2089297"/>
          </a:xfrm>
          <a:prstGeom prst="rect">
            <a:avLst/>
          </a:prstGeom>
          <a:ln>
            <a:noFill/>
          </a:ln>
          <a:effectLst>
            <a:softEdge rad="112500"/>
          </a:effectLst>
        </p:spPr>
      </p:pic>
      <p:pic>
        <p:nvPicPr>
          <p:cNvPr id="8195" name="Picture 3" descr="H:\традиции\DSC_0392.jpg"/>
          <p:cNvPicPr>
            <a:picLocks noChangeAspect="1" noChangeArrowheads="1"/>
          </p:cNvPicPr>
          <p:nvPr/>
        </p:nvPicPr>
        <p:blipFill>
          <a:blip r:embed="rId8" cstate="print"/>
          <a:srcRect/>
          <a:stretch>
            <a:fillRect/>
          </a:stretch>
        </p:blipFill>
        <p:spPr bwMode="auto">
          <a:xfrm>
            <a:off x="6010052" y="386382"/>
            <a:ext cx="1362297" cy="2048208"/>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31" y="0"/>
            <a:ext cx="9139938" cy="6858000"/>
          </a:xfrm>
          <a:prstGeom prst="rect">
            <a:avLst/>
          </a:prstGeom>
        </p:spPr>
      </p:pic>
      <p:sp>
        <p:nvSpPr>
          <p:cNvPr id="4" name="Прямоугольник 3"/>
          <p:cNvSpPr/>
          <p:nvPr/>
        </p:nvSpPr>
        <p:spPr>
          <a:xfrm>
            <a:off x="376519" y="0"/>
            <a:ext cx="8369448" cy="1754326"/>
          </a:xfrm>
          <a:prstGeom prst="rect">
            <a:avLst/>
          </a:prstGeom>
        </p:spPr>
        <p:txBody>
          <a:bodyPr wrap="square">
            <a:spAutoFit/>
          </a:bodyPr>
          <a:lstStyle/>
          <a:p>
            <a:r>
              <a:rPr lang="ru-RU" sz="3600" b="1" i="1" dirty="0" smtClean="0">
                <a:solidFill>
                  <a:srgbClr val="FF0000"/>
                </a:solidFill>
                <a:latin typeface="Cambria" pitchFamily="18" charset="0"/>
              </a:rPr>
              <a:t>Церемония вручения </a:t>
            </a:r>
          </a:p>
          <a:p>
            <a:r>
              <a:rPr lang="ru-RU" sz="3600" b="1" i="1" dirty="0" smtClean="0">
                <a:solidFill>
                  <a:srgbClr val="FF0000"/>
                </a:solidFill>
                <a:latin typeface="Cambria" pitchFamily="18" charset="0"/>
              </a:rPr>
              <a:t>высшей гимназической </a:t>
            </a:r>
          </a:p>
          <a:p>
            <a:r>
              <a:rPr lang="ru-RU" sz="3600" b="1" i="1" dirty="0" smtClean="0">
                <a:solidFill>
                  <a:srgbClr val="FF0000"/>
                </a:solidFill>
                <a:latin typeface="Cambria" pitchFamily="18" charset="0"/>
              </a:rPr>
              <a:t>премии «Золотая Ника» </a:t>
            </a:r>
            <a:endParaRPr lang="ru-RU" sz="3600" b="1" i="1" dirty="0">
              <a:solidFill>
                <a:srgbClr val="FF0000"/>
              </a:solidFill>
              <a:latin typeface="Cambria" pitchFamily="18" charset="0"/>
            </a:endParaRPr>
          </a:p>
        </p:txBody>
      </p:sp>
      <p:sp>
        <p:nvSpPr>
          <p:cNvPr id="8" name="Содержимое 7"/>
          <p:cNvSpPr>
            <a:spLocks noGrp="1"/>
          </p:cNvSpPr>
          <p:nvPr>
            <p:ph idx="1"/>
          </p:nvPr>
        </p:nvSpPr>
        <p:spPr>
          <a:xfrm>
            <a:off x="150607" y="1688951"/>
            <a:ext cx="8993393" cy="2207800"/>
          </a:xfrm>
        </p:spPr>
        <p:txBody>
          <a:bodyPr>
            <a:normAutofit fontScale="70000" lnSpcReduction="20000"/>
          </a:bodyPr>
          <a:lstStyle/>
          <a:p>
            <a:pPr marL="0" indent="0">
              <a:lnSpc>
                <a:spcPct val="120000"/>
              </a:lnSpc>
              <a:buNone/>
            </a:pPr>
            <a:r>
              <a:rPr lang="ru-RU" sz="2000" dirty="0">
                <a:latin typeface="Cambria" panose="02040503050406030204" pitchFamily="18" charset="0"/>
              </a:rPr>
              <a:t>Как известно, в древнегреческой мифологии крылатая богиня победы — покровительница тех, кто ищет, преодолевает трудности </a:t>
            </a:r>
            <a:r>
              <a:rPr lang="ru-RU" sz="2000" dirty="0" smtClean="0">
                <a:latin typeface="Cambria" panose="02040503050406030204" pitchFamily="18" charset="0"/>
              </a:rPr>
              <a:t>и старается </a:t>
            </a:r>
            <a:r>
              <a:rPr lang="ru-RU" sz="2000" dirty="0">
                <a:latin typeface="Cambria" panose="02040503050406030204" pitchFamily="18" charset="0"/>
              </a:rPr>
              <a:t>достичь новых вершин. Наша «Ника» символизирует стремление учеников и учителей к высоким результатам в творческой, научно-исследовательской, спортивной и общественной </a:t>
            </a:r>
            <a:r>
              <a:rPr lang="ru-RU" sz="2000" dirty="0" smtClean="0">
                <a:latin typeface="Cambria" panose="02040503050406030204" pitchFamily="18" charset="0"/>
              </a:rPr>
              <a:t>деятельности. Несмотря </a:t>
            </a:r>
            <a:r>
              <a:rPr lang="ru-RU" sz="2000" dirty="0">
                <a:latin typeface="Cambria" panose="02040503050406030204" pitchFamily="18" charset="0"/>
              </a:rPr>
              <a:t>на </a:t>
            </a:r>
            <a:r>
              <a:rPr lang="ru-RU" sz="2000" dirty="0" smtClean="0">
                <a:latin typeface="Cambria" panose="02040503050406030204" pitchFamily="18" charset="0"/>
              </a:rPr>
              <a:t>то что </a:t>
            </a:r>
            <a:r>
              <a:rPr lang="ru-RU" sz="2000" dirty="0">
                <a:latin typeface="Cambria" panose="02040503050406030204" pitchFamily="18" charset="0"/>
              </a:rPr>
              <a:t>«Золотая Ника» — награда гимназическая, знают о ней во всем </a:t>
            </a:r>
            <a:r>
              <a:rPr lang="ru-RU" sz="2000" dirty="0" err="1">
                <a:latin typeface="Cambria" panose="02040503050406030204" pitchFamily="18" charset="0"/>
              </a:rPr>
              <a:t>Нелидовском</a:t>
            </a:r>
            <a:r>
              <a:rPr lang="ru-RU" sz="2000" dirty="0">
                <a:latin typeface="Cambria" panose="02040503050406030204" pitchFamily="18" charset="0"/>
              </a:rPr>
              <a:t> районе. Каждый раз торжественная церемония вручения привлекает внимание и районных властей, и простых </a:t>
            </a:r>
            <a:r>
              <a:rPr lang="ru-RU" sz="2000" dirty="0" smtClean="0">
                <a:latin typeface="Cambria" panose="02040503050406030204" pitchFamily="18" charset="0"/>
              </a:rPr>
              <a:t> жителей</a:t>
            </a:r>
            <a:r>
              <a:rPr lang="ru-RU" sz="2000" dirty="0">
                <a:latin typeface="Cambria" panose="02040503050406030204" pitchFamily="18" charset="0"/>
              </a:rPr>
              <a:t>. В разное время гимназистов награждали как чиновники городской и </a:t>
            </a:r>
            <a:r>
              <a:rPr lang="ru-RU" sz="2000" dirty="0" smtClean="0">
                <a:latin typeface="Cambria" panose="02040503050406030204" pitchFamily="18" charset="0"/>
              </a:rPr>
              <a:t>районной </a:t>
            </a:r>
            <a:r>
              <a:rPr lang="ru-RU" sz="2000" dirty="0">
                <a:latin typeface="Cambria" panose="02040503050406030204" pitchFamily="18" charset="0"/>
              </a:rPr>
              <a:t>администраций, так и ветераны войны и труда, лидеры общественных организаций, руководители </a:t>
            </a:r>
            <a:r>
              <a:rPr lang="ru-RU" sz="2000" dirty="0" smtClean="0">
                <a:latin typeface="Cambria" panose="02040503050406030204" pitchFamily="18" charset="0"/>
              </a:rPr>
              <a:t>предприятий. Впереди </a:t>
            </a:r>
            <a:r>
              <a:rPr lang="ru-RU" sz="2000" dirty="0">
                <a:latin typeface="Cambria" panose="02040503050406030204" pitchFamily="18" charset="0"/>
              </a:rPr>
              <a:t>у этих ребят еще много непокоренных вершин. И каждый, кто вручал очередную премию, </a:t>
            </a:r>
            <a:r>
              <a:rPr lang="ru-RU" sz="2000" dirty="0" smtClean="0">
                <a:latin typeface="Cambria" panose="02040503050406030204" pitchFamily="18" charset="0"/>
              </a:rPr>
              <a:t>желал достичь </a:t>
            </a:r>
            <a:r>
              <a:rPr lang="ru-RU" sz="2000" dirty="0">
                <a:latin typeface="Cambria" panose="02040503050406030204" pitchFamily="18" charset="0"/>
              </a:rPr>
              <a:t>своих высот и никогда не останавливаться на полпути.</a:t>
            </a:r>
          </a:p>
          <a:p>
            <a:pPr>
              <a:buNone/>
            </a:pPr>
            <a:endParaRPr lang="ru-RU" dirty="0"/>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169" name="Object 1"/>
          <p:cNvGraphicFramePr>
            <a:graphicFrameLocks noChangeAspect="1"/>
          </p:cNvGraphicFramePr>
          <p:nvPr/>
        </p:nvGraphicFramePr>
        <p:xfrm>
          <a:off x="6529892" y="81206"/>
          <a:ext cx="2205318" cy="1664715"/>
        </p:xfrm>
        <a:graphic>
          <a:graphicData uri="http://schemas.openxmlformats.org/presentationml/2006/ole">
            <p:oleObj spid="_x0000_s7171" name="Слайд" r:id="rId4" imgW="4289894" imgH="3215628" progId="PowerPoint.Slide.12">
              <p:embed/>
            </p:oleObj>
          </a:graphicData>
        </a:graphic>
      </p:graphicFrame>
      <p:pic>
        <p:nvPicPr>
          <p:cNvPr id="7171" name="Picture 3" descr="C:\Documents and Settings\вр\Рабочий стол\традиции\2804.jpg"/>
          <p:cNvPicPr>
            <a:picLocks noChangeAspect="1" noChangeArrowheads="1"/>
          </p:cNvPicPr>
          <p:nvPr/>
        </p:nvPicPr>
        <p:blipFill>
          <a:blip r:embed="rId5" cstate="print"/>
          <a:srcRect t="7505"/>
          <a:stretch>
            <a:fillRect/>
          </a:stretch>
        </p:blipFill>
        <p:spPr bwMode="auto">
          <a:xfrm>
            <a:off x="6918213" y="3530575"/>
            <a:ext cx="2225787" cy="3259568"/>
          </a:xfrm>
          <a:prstGeom prst="rect">
            <a:avLst/>
          </a:prstGeom>
          <a:ln>
            <a:noFill/>
          </a:ln>
          <a:effectLst>
            <a:softEdge rad="112500"/>
          </a:effectLst>
        </p:spPr>
      </p:pic>
      <p:pic>
        <p:nvPicPr>
          <p:cNvPr id="2" name="Picture 2" descr="C:\Documents and Settings\вр\Рабочий стол\традиции\106.jpg"/>
          <p:cNvPicPr>
            <a:picLocks noChangeAspect="1" noChangeArrowheads="1"/>
          </p:cNvPicPr>
          <p:nvPr/>
        </p:nvPicPr>
        <p:blipFill>
          <a:blip r:embed="rId6" cstate="print"/>
          <a:srcRect/>
          <a:stretch>
            <a:fillRect/>
          </a:stretch>
        </p:blipFill>
        <p:spPr bwMode="auto">
          <a:xfrm>
            <a:off x="0" y="3561883"/>
            <a:ext cx="2199864" cy="3296117"/>
          </a:xfrm>
          <a:prstGeom prst="rect">
            <a:avLst/>
          </a:prstGeom>
          <a:ln>
            <a:noFill/>
          </a:ln>
          <a:effectLst>
            <a:softEdge rad="112500"/>
          </a:effectLst>
        </p:spPr>
      </p:pic>
      <p:pic>
        <p:nvPicPr>
          <p:cNvPr id="10" name="Рисунок 9" descr="H:\традиции\050.jpg"/>
          <p:cNvPicPr/>
          <p:nvPr/>
        </p:nvPicPr>
        <p:blipFill rotWithShape="1">
          <a:blip r:embed="rId7" cstate="print"/>
          <a:srcRect l="19114" r="18501" b="9794"/>
          <a:stretch/>
        </p:blipFill>
        <p:spPr bwMode="auto">
          <a:xfrm>
            <a:off x="2068082" y="3896751"/>
            <a:ext cx="2606468" cy="2433125"/>
          </a:xfrm>
          <a:prstGeom prst="rect">
            <a:avLst/>
          </a:prstGeom>
          <a:ln>
            <a:noFill/>
          </a:ln>
          <a:effectLst>
            <a:softEdge rad="112500"/>
          </a:effectLst>
        </p:spPr>
      </p:pic>
      <p:pic>
        <p:nvPicPr>
          <p:cNvPr id="9" name="Рисунок 8" descr="H:\традиции\072.jpg"/>
          <p:cNvPicPr/>
          <p:nvPr/>
        </p:nvPicPr>
        <p:blipFill>
          <a:blip r:embed="rId8" cstate="print"/>
          <a:srcRect l="6394" r="13507" b="7930"/>
          <a:stretch>
            <a:fillRect/>
          </a:stretch>
        </p:blipFill>
        <p:spPr bwMode="auto">
          <a:xfrm>
            <a:off x="4202162" y="4659833"/>
            <a:ext cx="2937509" cy="2238770"/>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62" y="0"/>
            <a:ext cx="9139938" cy="6858000"/>
          </a:xfrm>
          <a:prstGeom prst="rect">
            <a:avLst/>
          </a:prstGeom>
        </p:spPr>
      </p:pic>
      <p:sp>
        <p:nvSpPr>
          <p:cNvPr id="6" name="Прямоугольник 5"/>
          <p:cNvSpPr/>
          <p:nvPr/>
        </p:nvSpPr>
        <p:spPr>
          <a:xfrm>
            <a:off x="408791" y="0"/>
            <a:ext cx="8197327" cy="1077218"/>
          </a:xfrm>
          <a:prstGeom prst="rect">
            <a:avLst/>
          </a:prstGeom>
        </p:spPr>
        <p:txBody>
          <a:bodyPr wrap="square">
            <a:spAutoFit/>
          </a:bodyPr>
          <a:lstStyle/>
          <a:p>
            <a:pPr marL="457200" indent="-457200" algn="ctr"/>
            <a:r>
              <a:rPr lang="ru-RU" sz="3200" b="1" i="1" dirty="0" smtClean="0">
                <a:solidFill>
                  <a:srgbClr val="C00000"/>
                </a:solidFill>
                <a:latin typeface="Cambria" pitchFamily="18" charset="0"/>
                <a:cs typeface="Times New Roman" panose="02020603050405020304" pitchFamily="18" charset="0"/>
              </a:rPr>
              <a:t>Отчетный концерт танцевального  коллектива «АКВАРЕЛЬ»</a:t>
            </a:r>
            <a:endParaRPr lang="ru-RU" sz="3200" b="1" i="1" dirty="0">
              <a:solidFill>
                <a:srgbClr val="C00000"/>
              </a:solidFill>
              <a:latin typeface="Cambria" pitchFamily="18" charset="0"/>
              <a:cs typeface="Times New Roman" panose="02020603050405020304" pitchFamily="18" charset="0"/>
            </a:endParaRPr>
          </a:p>
        </p:txBody>
      </p:sp>
      <p:sp>
        <p:nvSpPr>
          <p:cNvPr id="9" name="Заголовок 8"/>
          <p:cNvSpPr>
            <a:spLocks noGrp="1"/>
          </p:cNvSpPr>
          <p:nvPr>
            <p:ph type="ctrTitle"/>
          </p:nvPr>
        </p:nvSpPr>
        <p:spPr>
          <a:xfrm>
            <a:off x="685800" y="1122363"/>
            <a:ext cx="7772400" cy="1369377"/>
          </a:xfrm>
        </p:spPr>
        <p:txBody>
          <a:bodyPr>
            <a:normAutofit fontScale="90000"/>
          </a:bodyPr>
          <a:lstStyle/>
          <a:p>
            <a:r>
              <a:rPr lang="ru-RU" sz="1800" b="1" dirty="0" smtClean="0">
                <a:solidFill>
                  <a:schemeClr val="accent5">
                    <a:lumMod val="50000"/>
                  </a:schemeClr>
                </a:solidFill>
                <a:latin typeface="Cambria" pitchFamily="18" charset="0"/>
              </a:rPr>
              <a:t>Весенний праздник танца – это ещё одна традиция нашей любимой школы. Каждый год с нетерпением ждем этого события. </a:t>
            </a:r>
            <a:br>
              <a:rPr lang="ru-RU" sz="1800" b="1" dirty="0" smtClean="0">
                <a:solidFill>
                  <a:schemeClr val="accent5">
                    <a:lumMod val="50000"/>
                  </a:schemeClr>
                </a:solidFill>
                <a:latin typeface="Cambria" pitchFamily="18" charset="0"/>
              </a:rPr>
            </a:br>
            <a:r>
              <a:rPr lang="ru-RU" sz="1800" b="1" dirty="0" smtClean="0">
                <a:solidFill>
                  <a:schemeClr val="accent5">
                    <a:lumMod val="50000"/>
                  </a:schemeClr>
                </a:solidFill>
                <a:latin typeface="Cambria" pitchFamily="18" charset="0"/>
              </a:rPr>
              <a:t>Радостные, восторженные лица детей, горделиво-восхищенные лица родителей, быстрые перевоплощения маленьких танцоров, калейдоскоп красок, вихрь движений и энергии – вот что такое наш праздник танца…</a:t>
            </a:r>
            <a:br>
              <a:rPr lang="ru-RU" sz="1800" b="1" dirty="0" smtClean="0">
                <a:solidFill>
                  <a:schemeClr val="accent5">
                    <a:lumMod val="50000"/>
                  </a:schemeClr>
                </a:solidFill>
                <a:latin typeface="Cambria" pitchFamily="18" charset="0"/>
              </a:rPr>
            </a:br>
            <a:endParaRPr lang="ru-RU" sz="1800" b="1" dirty="0">
              <a:solidFill>
                <a:schemeClr val="accent5">
                  <a:lumMod val="50000"/>
                </a:schemeClr>
              </a:solidFill>
              <a:latin typeface="Cambria" pitchFamily="18" charset="0"/>
            </a:endParaRPr>
          </a:p>
        </p:txBody>
      </p:sp>
      <p:sp>
        <p:nvSpPr>
          <p:cNvPr id="10" name="Подзаголовок 9"/>
          <p:cNvSpPr>
            <a:spLocks noGrp="1"/>
          </p:cNvSpPr>
          <p:nvPr>
            <p:ph type="subTitle" idx="1"/>
          </p:nvPr>
        </p:nvSpPr>
        <p:spPr/>
        <p:txBody>
          <a:bodyPr/>
          <a:lstStyle/>
          <a:p>
            <a:endParaRPr lang="ru-RU" dirty="0"/>
          </a:p>
        </p:txBody>
      </p:sp>
      <p:pic>
        <p:nvPicPr>
          <p:cNvPr id="38914" name="Picture 2" descr="H:\традиции\IMG_5043.jpg"/>
          <p:cNvPicPr>
            <a:picLocks noChangeAspect="1" noChangeArrowheads="1"/>
          </p:cNvPicPr>
          <p:nvPr/>
        </p:nvPicPr>
        <p:blipFill>
          <a:blip r:embed="rId3" cstate="print"/>
          <a:srcRect/>
          <a:stretch>
            <a:fillRect/>
          </a:stretch>
        </p:blipFill>
        <p:spPr bwMode="auto">
          <a:xfrm>
            <a:off x="2024764" y="3822700"/>
            <a:ext cx="4563135" cy="3035300"/>
          </a:xfrm>
          <a:prstGeom prst="rect">
            <a:avLst/>
          </a:prstGeom>
          <a:noFill/>
        </p:spPr>
      </p:pic>
      <p:pic>
        <p:nvPicPr>
          <p:cNvPr id="7" name="Рисунок 6" descr="G:\Маша и Медведь\IMG_5198.JPG"/>
          <p:cNvPicPr/>
          <p:nvPr/>
        </p:nvPicPr>
        <p:blipFill>
          <a:blip r:embed="rId4" cstate="print">
            <a:lum bright="-20000"/>
          </a:blip>
          <a:srcRect/>
          <a:stretch>
            <a:fillRect/>
          </a:stretch>
        </p:blipFill>
        <p:spPr bwMode="auto">
          <a:xfrm>
            <a:off x="0" y="2171700"/>
            <a:ext cx="3224730" cy="2366011"/>
          </a:xfrm>
          <a:prstGeom prst="rect">
            <a:avLst/>
          </a:prstGeom>
          <a:ln>
            <a:noFill/>
          </a:ln>
          <a:effectLst>
            <a:softEdge rad="127000"/>
          </a:effectLst>
        </p:spPr>
      </p:pic>
      <p:pic>
        <p:nvPicPr>
          <p:cNvPr id="8" name="Рисунок 7" descr="G:\Маша и Медведь\IMG_5192.JPG"/>
          <p:cNvPicPr/>
          <p:nvPr/>
        </p:nvPicPr>
        <p:blipFill>
          <a:blip r:embed="rId5" cstate="print">
            <a:lum contrast="10000"/>
          </a:blip>
          <a:srcRect/>
          <a:stretch>
            <a:fillRect/>
          </a:stretch>
        </p:blipFill>
        <p:spPr bwMode="auto">
          <a:xfrm>
            <a:off x="5903540" y="2186490"/>
            <a:ext cx="3240460" cy="2431229"/>
          </a:xfrm>
          <a:prstGeom prst="rect">
            <a:avLst/>
          </a:prstGeom>
          <a:noFill/>
          <a:ln w="9525">
            <a:noFill/>
            <a:miter lim="800000"/>
            <a:headEnd/>
            <a:tailEnd/>
          </a:ln>
          <a:effectLst>
            <a:softEdge rad="63500"/>
          </a:effectLst>
        </p:spPr>
      </p:pic>
      <p:pic>
        <p:nvPicPr>
          <p:cNvPr id="11" name="Рисунок 10" descr="H:\традиции\IMG_5029.jpg"/>
          <p:cNvPicPr/>
          <p:nvPr/>
        </p:nvPicPr>
        <p:blipFill>
          <a:blip r:embed="rId6" cstate="print"/>
          <a:srcRect/>
          <a:stretch>
            <a:fillRect/>
          </a:stretch>
        </p:blipFill>
        <p:spPr bwMode="auto">
          <a:xfrm>
            <a:off x="3049252" y="2305604"/>
            <a:ext cx="3045496" cy="2201072"/>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31" y="0"/>
            <a:ext cx="9139938" cy="6858000"/>
          </a:xfrm>
          <a:prstGeom prst="rect">
            <a:avLst/>
          </a:prstGeom>
        </p:spPr>
      </p:pic>
      <p:sp>
        <p:nvSpPr>
          <p:cNvPr id="6" name="Прямоугольник 5"/>
          <p:cNvSpPr/>
          <p:nvPr/>
        </p:nvSpPr>
        <p:spPr>
          <a:xfrm>
            <a:off x="408791" y="0"/>
            <a:ext cx="8197327" cy="1200329"/>
          </a:xfrm>
          <a:prstGeom prst="rect">
            <a:avLst/>
          </a:prstGeom>
        </p:spPr>
        <p:txBody>
          <a:bodyPr wrap="square">
            <a:spAutoFit/>
          </a:bodyPr>
          <a:lstStyle/>
          <a:p>
            <a:pPr marL="457200" indent="-457200" algn="ctr">
              <a:lnSpc>
                <a:spcPct val="150000"/>
              </a:lnSpc>
            </a:pPr>
            <a:r>
              <a:rPr lang="ru-RU" sz="4800" b="1" i="1" dirty="0" smtClean="0">
                <a:solidFill>
                  <a:srgbClr val="C00000"/>
                </a:solidFill>
                <a:latin typeface="Cambria" pitchFamily="18" charset="0"/>
                <a:cs typeface="Times New Roman" panose="02020603050405020304" pitchFamily="18" charset="0"/>
              </a:rPr>
              <a:t>День защиты детей</a:t>
            </a:r>
            <a:endParaRPr lang="ru-RU" sz="4800" b="1" i="1" dirty="0">
              <a:solidFill>
                <a:srgbClr val="C00000"/>
              </a:solidFill>
              <a:latin typeface="Cambria" pitchFamily="18" charset="0"/>
              <a:cs typeface="Times New Roman" panose="02020603050405020304" pitchFamily="18" charset="0"/>
            </a:endParaRPr>
          </a:p>
        </p:txBody>
      </p:sp>
      <p:sp>
        <p:nvSpPr>
          <p:cNvPr id="4" name="Заголовок 3"/>
          <p:cNvSpPr>
            <a:spLocks noGrp="1"/>
          </p:cNvSpPr>
          <p:nvPr>
            <p:ph type="ctrTitle"/>
          </p:nvPr>
        </p:nvSpPr>
        <p:spPr>
          <a:xfrm>
            <a:off x="685800" y="845821"/>
            <a:ext cx="7772400" cy="1805939"/>
          </a:xfrm>
        </p:spPr>
        <p:txBody>
          <a:bodyPr>
            <a:normAutofit/>
          </a:bodyPr>
          <a:lstStyle/>
          <a:p>
            <a:r>
              <a:rPr lang="ru-RU" sz="1800" b="1" dirty="0" smtClean="0">
                <a:latin typeface="Cambria" pitchFamily="18" charset="0"/>
              </a:rPr>
              <a:t>В этот день ребята посещают выставку пожарной техники, а к ребятам 7-8-х классов приходят десятиклассники с лекциями о вреде наркотиков, алкоголя и курения. Среди старшеклассников </a:t>
            </a:r>
            <a:br>
              <a:rPr lang="ru-RU" sz="1800" b="1" dirty="0" smtClean="0">
                <a:latin typeface="Cambria" pitchFamily="18" charset="0"/>
              </a:rPr>
            </a:br>
            <a:r>
              <a:rPr lang="ru-RU" sz="1800" b="1" dirty="0" smtClean="0">
                <a:latin typeface="Cambria" pitchFamily="18" charset="0"/>
              </a:rPr>
              <a:t>(9-11-е классы) проходят соревнования по гражданской обороне, проводится  проверка знаний и практических навыков по сигналу "Внимание всем!"</a:t>
            </a:r>
            <a:endParaRPr lang="ru-RU" sz="1800" b="1" dirty="0">
              <a:latin typeface="Cambria" pitchFamily="18" charset="0"/>
            </a:endParaRPr>
          </a:p>
        </p:txBody>
      </p:sp>
      <p:sp>
        <p:nvSpPr>
          <p:cNvPr id="7" name="Подзаголовок 6"/>
          <p:cNvSpPr>
            <a:spLocks noGrp="1"/>
          </p:cNvSpPr>
          <p:nvPr>
            <p:ph type="subTitle" idx="1"/>
          </p:nvPr>
        </p:nvSpPr>
        <p:spPr/>
        <p:txBody>
          <a:bodyPr/>
          <a:lstStyle/>
          <a:p>
            <a:endParaRPr lang="ru-RU" dirty="0"/>
          </a:p>
        </p:txBody>
      </p:sp>
      <p:pic>
        <p:nvPicPr>
          <p:cNvPr id="36866" name="Picture 2" descr="H:\традиции\1705.jpg"/>
          <p:cNvPicPr>
            <a:picLocks noChangeAspect="1" noChangeArrowheads="1"/>
          </p:cNvPicPr>
          <p:nvPr/>
        </p:nvPicPr>
        <p:blipFill>
          <a:blip r:embed="rId3" cstate="print"/>
          <a:srcRect/>
          <a:stretch>
            <a:fillRect/>
          </a:stretch>
        </p:blipFill>
        <p:spPr bwMode="auto">
          <a:xfrm>
            <a:off x="3166110" y="2866172"/>
            <a:ext cx="3028845" cy="2460208"/>
          </a:xfrm>
          <a:prstGeom prst="rect">
            <a:avLst/>
          </a:prstGeom>
          <a:ln>
            <a:noFill/>
          </a:ln>
          <a:effectLst>
            <a:softEdge rad="112500"/>
          </a:effectLst>
        </p:spPr>
      </p:pic>
      <p:pic>
        <p:nvPicPr>
          <p:cNvPr id="36867" name="Picture 3" descr="H:\традиции\0410_2.jpg"/>
          <p:cNvPicPr>
            <a:picLocks noChangeAspect="1" noChangeArrowheads="1"/>
          </p:cNvPicPr>
          <p:nvPr/>
        </p:nvPicPr>
        <p:blipFill>
          <a:blip r:embed="rId4" cstate="print"/>
          <a:srcRect l="7792" t="29953" b="7445"/>
          <a:stretch>
            <a:fillRect/>
          </a:stretch>
        </p:blipFill>
        <p:spPr bwMode="auto">
          <a:xfrm>
            <a:off x="148590" y="3994793"/>
            <a:ext cx="3114793" cy="2634607"/>
          </a:xfrm>
          <a:prstGeom prst="rect">
            <a:avLst/>
          </a:prstGeom>
          <a:ln>
            <a:noFill/>
          </a:ln>
          <a:effectLst>
            <a:softEdge rad="112500"/>
          </a:effectLst>
        </p:spPr>
      </p:pic>
      <p:pic>
        <p:nvPicPr>
          <p:cNvPr id="36868" name="Picture 4" descr="H:\традиции\0410_1.jpg"/>
          <p:cNvPicPr>
            <a:picLocks noChangeAspect="1" noChangeArrowheads="1"/>
          </p:cNvPicPr>
          <p:nvPr/>
        </p:nvPicPr>
        <p:blipFill>
          <a:blip r:embed="rId5" cstate="print"/>
          <a:srcRect/>
          <a:stretch>
            <a:fillRect/>
          </a:stretch>
        </p:blipFill>
        <p:spPr bwMode="auto">
          <a:xfrm>
            <a:off x="6129655" y="3175953"/>
            <a:ext cx="2660015" cy="2660015"/>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62" y="0"/>
            <a:ext cx="9139938" cy="6858000"/>
          </a:xfrm>
          <a:prstGeom prst="rect">
            <a:avLst/>
          </a:prstGeom>
        </p:spPr>
      </p:pic>
      <p:sp>
        <p:nvSpPr>
          <p:cNvPr id="4" name="Прямоугольник 3"/>
          <p:cNvSpPr/>
          <p:nvPr/>
        </p:nvSpPr>
        <p:spPr>
          <a:xfrm>
            <a:off x="1581473" y="2338479"/>
            <a:ext cx="184731" cy="923330"/>
          </a:xfrm>
          <a:prstGeom prst="rect">
            <a:avLst/>
          </a:prstGeom>
        </p:spPr>
        <p:txBody>
          <a:bodyPr wrap="none">
            <a:spAutoFit/>
          </a:bodyPr>
          <a:lstStyle/>
          <a:p>
            <a:endParaRPr lang="ru-RU" sz="5400" b="1" dirty="0">
              <a:ln w="22225">
                <a:solidFill>
                  <a:schemeClr val="accent2"/>
                </a:solidFill>
                <a:prstDash val="solid"/>
              </a:ln>
              <a:solidFill>
                <a:srgbClr val="FF0000"/>
              </a:solidFill>
            </a:endParaRPr>
          </a:p>
        </p:txBody>
      </p:sp>
      <p:sp>
        <p:nvSpPr>
          <p:cNvPr id="5" name="Заголовок 4"/>
          <p:cNvSpPr>
            <a:spLocks noGrp="1"/>
          </p:cNvSpPr>
          <p:nvPr>
            <p:ph type="title"/>
          </p:nvPr>
        </p:nvSpPr>
        <p:spPr>
          <a:xfrm>
            <a:off x="2769704" y="344557"/>
            <a:ext cx="5740883" cy="5738191"/>
          </a:xfrm>
        </p:spPr>
        <p:txBody>
          <a:bodyPr>
            <a:noAutofit/>
          </a:bodyPr>
          <a:lstStyle/>
          <a:p>
            <a:pPr lvl="0"/>
            <a:r>
              <a:rPr lang="en-US" sz="2000" dirty="0" smtClean="0">
                <a:latin typeface="Times New Roman" pitchFamily="18" charset="0"/>
                <a:ea typeface="Calibri" pitchFamily="34" charset="0"/>
                <a:cs typeface="Times New Roman" pitchFamily="18" charset="0"/>
              </a:rPr>
              <a:t>	</a:t>
            </a:r>
            <a:r>
              <a:rPr lang="ru-RU" sz="2000" b="1" dirty="0" smtClean="0">
                <a:solidFill>
                  <a:schemeClr val="accent5">
                    <a:lumMod val="50000"/>
                  </a:schemeClr>
                </a:solidFill>
                <a:latin typeface="Cambria" pitchFamily="18" charset="0"/>
                <a:ea typeface="Calibri" pitchFamily="34" charset="0"/>
                <a:cs typeface="Times New Roman" pitchFamily="18" charset="0"/>
              </a:rPr>
              <a:t>Гимназия- это государство, это мир, в котором наши ученики проживают целых одиннадцать лет. Гимназические традиции являются тем звеном, которое объединяет учителей, учеников, выпускников и родителей. Сложившиеся традиции придают школе то особое, неповторимое, что отличает нашу школу от других и тем самым сплачивает школьный коллектив, обогащая его жизнь. </a:t>
            </a:r>
            <a:br>
              <a:rPr lang="ru-RU" sz="2000" b="1" dirty="0" smtClean="0">
                <a:solidFill>
                  <a:schemeClr val="accent5">
                    <a:lumMod val="50000"/>
                  </a:schemeClr>
                </a:solidFill>
                <a:latin typeface="Cambria" pitchFamily="18" charset="0"/>
                <a:ea typeface="Calibri" pitchFamily="34" charset="0"/>
                <a:cs typeface="Times New Roman" pitchFamily="18" charset="0"/>
              </a:rPr>
            </a:br>
            <a:r>
              <a:rPr lang="ru-RU" sz="2000" b="1" dirty="0" smtClean="0">
                <a:solidFill>
                  <a:schemeClr val="accent5">
                    <a:lumMod val="50000"/>
                  </a:schemeClr>
                </a:solidFill>
                <a:latin typeface="Cambria" pitchFamily="18" charset="0"/>
                <a:ea typeface="Calibri" pitchFamily="34" charset="0"/>
                <a:cs typeface="Times New Roman" pitchFamily="18" charset="0"/>
              </a:rPr>
              <a:t>	Внеурочная деятельность нашей школы очень многогранна, за 20 лет ее существования сложились свои ежегодные неотъемлемые мероприятия: праздничные концерты, новогодние ёлки для малышей, тематические дискотеки для старшеклассников, социальные акции.</a:t>
            </a:r>
            <a:r>
              <a:rPr lang="ru-RU" sz="2000" b="1" i="1" dirty="0" smtClean="0">
                <a:solidFill>
                  <a:schemeClr val="accent5">
                    <a:lumMod val="50000"/>
                  </a:schemeClr>
                </a:solidFill>
                <a:latin typeface="Cambria" pitchFamily="18" charset="0"/>
              </a:rPr>
              <a:t/>
            </a:r>
            <a:br>
              <a:rPr lang="ru-RU" sz="2000" b="1" i="1" dirty="0" smtClean="0">
                <a:solidFill>
                  <a:schemeClr val="accent5">
                    <a:lumMod val="50000"/>
                  </a:schemeClr>
                </a:solidFill>
                <a:latin typeface="Cambria" pitchFamily="18" charset="0"/>
              </a:rPr>
            </a:br>
            <a:endParaRPr lang="ru-RU" sz="2000" b="1" i="1" dirty="0">
              <a:solidFill>
                <a:schemeClr val="accent5">
                  <a:lumMod val="50000"/>
                </a:schemeClr>
              </a:solidFill>
              <a:latin typeface="Cambria" pitchFamily="18" charset="0"/>
            </a:endParaRPr>
          </a:p>
        </p:txBody>
      </p:sp>
      <p:sp>
        <p:nvSpPr>
          <p:cNvPr id="6" name="Текст 5"/>
          <p:cNvSpPr>
            <a:spLocks noGrp="1"/>
          </p:cNvSpPr>
          <p:nvPr>
            <p:ph type="body" idx="1"/>
          </p:nvPr>
        </p:nvSpPr>
        <p:spPr/>
        <p:txBody>
          <a:bodyPr/>
          <a:lstStyle/>
          <a:p>
            <a:endParaRPr lang="ru-RU" dirty="0"/>
          </a:p>
        </p:txBody>
      </p:sp>
    </p:spTree>
    <p:extLst>
      <p:ext uri="{BB962C8B-B14F-4D97-AF65-F5344CB8AC3E}">
        <p14:creationId xmlns="" xmlns:p14="http://schemas.microsoft.com/office/powerpoint/2010/main" val="2552666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31" y="0"/>
            <a:ext cx="9139938" cy="6858000"/>
          </a:xfrm>
          <a:prstGeom prst="rect">
            <a:avLst/>
          </a:prstGeom>
        </p:spPr>
      </p:pic>
      <p:sp>
        <p:nvSpPr>
          <p:cNvPr id="6" name="Прямоугольник 5"/>
          <p:cNvSpPr/>
          <p:nvPr/>
        </p:nvSpPr>
        <p:spPr>
          <a:xfrm>
            <a:off x="1" y="0"/>
            <a:ext cx="8507895" cy="1569660"/>
          </a:xfrm>
          <a:prstGeom prst="rect">
            <a:avLst/>
          </a:prstGeom>
        </p:spPr>
        <p:txBody>
          <a:bodyPr wrap="square">
            <a:spAutoFit/>
          </a:bodyPr>
          <a:lstStyle/>
          <a:p>
            <a:pPr marL="457200" indent="-457200" algn="ctr"/>
            <a:r>
              <a:rPr lang="ru-RU" sz="4800" b="1" i="1" dirty="0" smtClean="0">
                <a:solidFill>
                  <a:srgbClr val="C00000"/>
                </a:solidFill>
                <a:latin typeface="Cambria" pitchFamily="18" charset="0"/>
                <a:cs typeface="Times New Roman" panose="02020603050405020304" pitchFamily="18" charset="0"/>
              </a:rPr>
              <a:t>День ПОБЕДЫ</a:t>
            </a:r>
          </a:p>
          <a:p>
            <a:pPr marL="457200" indent="-457200" algn="ctr"/>
            <a:r>
              <a:rPr lang="ru-RU" sz="4800" b="1" i="1" dirty="0" smtClean="0">
                <a:solidFill>
                  <a:srgbClr val="C00000"/>
                </a:solidFill>
                <a:latin typeface="Cambria" pitchFamily="18" charset="0"/>
                <a:cs typeface="Times New Roman" panose="02020603050405020304" pitchFamily="18" charset="0"/>
              </a:rPr>
              <a:t>Дни воинской славы</a:t>
            </a:r>
            <a:endParaRPr lang="ru-RU" sz="4800" b="1" i="1" dirty="0">
              <a:solidFill>
                <a:srgbClr val="C00000"/>
              </a:solidFill>
              <a:latin typeface="Cambria" pitchFamily="18" charset="0"/>
              <a:cs typeface="Times New Roman" panose="02020603050405020304" pitchFamily="18" charset="0"/>
            </a:endParaRPr>
          </a:p>
        </p:txBody>
      </p:sp>
      <p:pic>
        <p:nvPicPr>
          <p:cNvPr id="35842" name="Picture 2" descr="C:\Documents and Settings\вр\Рабочий стол\традиции\y_92289321.jpg"/>
          <p:cNvPicPr>
            <a:picLocks noChangeAspect="1" noChangeArrowheads="1"/>
          </p:cNvPicPr>
          <p:nvPr/>
        </p:nvPicPr>
        <p:blipFill>
          <a:blip r:embed="rId3" cstate="print"/>
          <a:srcRect/>
          <a:stretch>
            <a:fillRect/>
          </a:stretch>
        </p:blipFill>
        <p:spPr bwMode="auto">
          <a:xfrm>
            <a:off x="280350" y="1482909"/>
            <a:ext cx="3823019" cy="2419684"/>
          </a:xfrm>
          <a:prstGeom prst="rect">
            <a:avLst/>
          </a:prstGeom>
          <a:ln>
            <a:noFill/>
          </a:ln>
          <a:effectLst>
            <a:softEdge rad="112500"/>
          </a:effectLst>
        </p:spPr>
      </p:pic>
      <p:pic>
        <p:nvPicPr>
          <p:cNvPr id="7" name="Рисунок 6" descr="C:\Documents and Settings\вр\Рабочий стол\Новая папка\IMG_0054.JPG"/>
          <p:cNvPicPr/>
          <p:nvPr/>
        </p:nvPicPr>
        <p:blipFill>
          <a:blip r:embed="rId4" cstate="print">
            <a:lum bright="-10000" contrast="30000"/>
          </a:blip>
          <a:srcRect r="5594"/>
          <a:stretch>
            <a:fillRect/>
          </a:stretch>
        </p:blipFill>
        <p:spPr bwMode="auto">
          <a:xfrm>
            <a:off x="0" y="3913913"/>
            <a:ext cx="4098664" cy="2716305"/>
          </a:xfrm>
          <a:prstGeom prst="rect">
            <a:avLst/>
          </a:prstGeom>
          <a:ln>
            <a:noFill/>
          </a:ln>
          <a:effectLst>
            <a:softEdge rad="317500"/>
          </a:effectLst>
        </p:spPr>
      </p:pic>
      <p:sp>
        <p:nvSpPr>
          <p:cNvPr id="8" name="Прямоугольник 7"/>
          <p:cNvSpPr/>
          <p:nvPr/>
        </p:nvSpPr>
        <p:spPr>
          <a:xfrm>
            <a:off x="4108174" y="1510748"/>
            <a:ext cx="5035826" cy="5632311"/>
          </a:xfrm>
          <a:prstGeom prst="rect">
            <a:avLst/>
          </a:prstGeom>
        </p:spPr>
        <p:txBody>
          <a:bodyPr wrap="square">
            <a:spAutoFit/>
          </a:bodyPr>
          <a:lstStyle/>
          <a:p>
            <a:r>
              <a:rPr lang="ru-RU" b="1" dirty="0" smtClean="0">
                <a:solidFill>
                  <a:schemeClr val="accent5">
                    <a:lumMod val="50000"/>
                  </a:schemeClr>
                </a:solidFill>
                <a:latin typeface="Cambria" pitchFamily="18" charset="0"/>
              </a:rPr>
              <a:t>Каждый год ученики и учителя принимают активное участие в праздновании Великого Праздника Победы. Наша школа всегда помнит и чтит Защитников Родины. Вспомнить прошлое, отдать дань почести защитникам Родины может каждый, кому не безразлична судьба нашей Отчизны. Во всех классах проходят уроки, классные часы, посвященные Дню Победы. Проходят акции «Подарок ветерану», «Свеча памяти», «Небо ПОБЕДЫ» и др. Проходят встречи с ветеранами. Участники Великой Отечественной войны делятся своими воспоминаниями на Уроках мужества. Ученики готовят концерт и посвящают его всем ветеранам. 9 Мая ребята и педагоги участвуют в торжественном шествии, посещают музеи и принимают участие в возложении цветов к мемориалам.</a:t>
            </a:r>
          </a:p>
          <a:p>
            <a:endParaRPr lang="ru-RU" dirty="0"/>
          </a:p>
        </p:txBody>
      </p:sp>
      <p:pic>
        <p:nvPicPr>
          <p:cNvPr id="37890" name="Picture 2" descr="H:\традиции\063.jpg"/>
          <p:cNvPicPr>
            <a:picLocks noChangeAspect="1" noChangeArrowheads="1"/>
          </p:cNvPicPr>
          <p:nvPr/>
        </p:nvPicPr>
        <p:blipFill>
          <a:blip r:embed="rId5" cstate="print"/>
          <a:srcRect/>
          <a:stretch>
            <a:fillRect/>
          </a:stretch>
        </p:blipFill>
        <p:spPr bwMode="auto">
          <a:xfrm>
            <a:off x="7018020" y="33043"/>
            <a:ext cx="2070731" cy="1567157"/>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31" y="0"/>
            <a:ext cx="9139938" cy="6858000"/>
          </a:xfrm>
          <a:prstGeom prst="rect">
            <a:avLst/>
          </a:prstGeom>
        </p:spPr>
      </p:pic>
      <p:sp>
        <p:nvSpPr>
          <p:cNvPr id="6" name="Прямоугольник 5"/>
          <p:cNvSpPr/>
          <p:nvPr/>
        </p:nvSpPr>
        <p:spPr>
          <a:xfrm>
            <a:off x="408791" y="0"/>
            <a:ext cx="8197327" cy="1200329"/>
          </a:xfrm>
          <a:prstGeom prst="rect">
            <a:avLst/>
          </a:prstGeom>
        </p:spPr>
        <p:txBody>
          <a:bodyPr wrap="square">
            <a:spAutoFit/>
          </a:bodyPr>
          <a:lstStyle/>
          <a:p>
            <a:pPr marL="457200" indent="-457200" algn="ctr">
              <a:lnSpc>
                <a:spcPct val="150000"/>
              </a:lnSpc>
            </a:pPr>
            <a:r>
              <a:rPr lang="ru-RU" sz="4800" b="1" i="1" dirty="0" smtClean="0">
                <a:solidFill>
                  <a:srgbClr val="C00000"/>
                </a:solidFill>
                <a:latin typeface="Cambria" pitchFamily="18" charset="0"/>
                <a:cs typeface="Times New Roman" panose="02020603050405020304" pitchFamily="18" charset="0"/>
              </a:rPr>
              <a:t>Последний  звонок</a:t>
            </a:r>
            <a:endParaRPr lang="ru-RU" sz="4800" b="1" i="1" dirty="0">
              <a:solidFill>
                <a:srgbClr val="C00000"/>
              </a:solidFill>
              <a:latin typeface="Cambria" pitchFamily="18" charset="0"/>
              <a:cs typeface="Times New Roman" panose="02020603050405020304" pitchFamily="18" charset="0"/>
            </a:endParaRPr>
          </a:p>
        </p:txBody>
      </p:sp>
      <p:pic>
        <p:nvPicPr>
          <p:cNvPr id="4" name="Рисунок 3" descr="C:\Documents and Settings\вр\Рабочий стол\традиции\P1130455.jpg"/>
          <p:cNvPicPr/>
          <p:nvPr/>
        </p:nvPicPr>
        <p:blipFill>
          <a:blip r:embed="rId3" cstate="print"/>
          <a:srcRect b="9537"/>
          <a:stretch>
            <a:fillRect/>
          </a:stretch>
        </p:blipFill>
        <p:spPr bwMode="auto">
          <a:xfrm>
            <a:off x="2896609" y="4238190"/>
            <a:ext cx="3762375" cy="2297404"/>
          </a:xfrm>
          <a:prstGeom prst="rect">
            <a:avLst/>
          </a:prstGeom>
          <a:ln>
            <a:noFill/>
          </a:ln>
          <a:effectLst>
            <a:softEdge rad="112500"/>
          </a:effectLst>
        </p:spPr>
      </p:pic>
      <p:pic>
        <p:nvPicPr>
          <p:cNvPr id="7" name="Рисунок 6" descr="C:\Documents and Settings\вр\Рабочий стол\традиции\y_8e005bc5.jpg"/>
          <p:cNvPicPr/>
          <p:nvPr/>
        </p:nvPicPr>
        <p:blipFill>
          <a:blip r:embed="rId4" cstate="print"/>
          <a:srcRect l="4651" t="4382" r="3453" b="4250"/>
          <a:stretch>
            <a:fillRect/>
          </a:stretch>
        </p:blipFill>
        <p:spPr bwMode="auto">
          <a:xfrm>
            <a:off x="180867" y="4089001"/>
            <a:ext cx="2306158" cy="2768999"/>
          </a:xfrm>
          <a:prstGeom prst="rect">
            <a:avLst/>
          </a:prstGeom>
          <a:ln>
            <a:noFill/>
          </a:ln>
          <a:effectLst>
            <a:softEdge rad="112500"/>
          </a:effectLst>
        </p:spPr>
      </p:pic>
      <p:pic>
        <p:nvPicPr>
          <p:cNvPr id="8" name="Рисунок 7" descr="C:\Documents and Settings\вр\Рабочий стол\Новая папка\DSC_0992.JPG"/>
          <p:cNvPicPr/>
          <p:nvPr/>
        </p:nvPicPr>
        <p:blipFill>
          <a:blip r:embed="rId5" cstate="print"/>
          <a:srcRect/>
          <a:stretch>
            <a:fillRect/>
          </a:stretch>
        </p:blipFill>
        <p:spPr bwMode="auto">
          <a:xfrm>
            <a:off x="6220791" y="1389435"/>
            <a:ext cx="3175000" cy="2105025"/>
          </a:xfrm>
          <a:prstGeom prst="rect">
            <a:avLst/>
          </a:prstGeom>
          <a:ln>
            <a:noFill/>
          </a:ln>
          <a:effectLst>
            <a:softEdge rad="317500"/>
          </a:effectLst>
        </p:spPr>
      </p:pic>
      <p:sp>
        <p:nvSpPr>
          <p:cNvPr id="9" name="Заголовок 8"/>
          <p:cNvSpPr>
            <a:spLocks noGrp="1"/>
          </p:cNvSpPr>
          <p:nvPr>
            <p:ph type="ctrTitle"/>
          </p:nvPr>
        </p:nvSpPr>
        <p:spPr>
          <a:xfrm>
            <a:off x="172278" y="927652"/>
            <a:ext cx="6056244" cy="3386164"/>
          </a:xfrm>
        </p:spPr>
        <p:txBody>
          <a:bodyPr>
            <a:normAutofit/>
          </a:bodyPr>
          <a:lstStyle/>
          <a:p>
            <a:r>
              <a:rPr lang="ru-RU" sz="1300" b="1" dirty="0" smtClean="0">
                <a:latin typeface="Cambria" pitchFamily="18" charset="0"/>
              </a:rPr>
              <a:t>                       "Когда уйдём со школьного двора…" Как трогательно звучат эти строки в исполнении учеников, которых выпускает школа. Ни один Последний звонок не обходится без слёз учителей, родителей, ребят.</a:t>
            </a:r>
            <a:br>
              <a:rPr lang="ru-RU" sz="1300" b="1" dirty="0" smtClean="0">
                <a:latin typeface="Cambria" pitchFamily="18" charset="0"/>
              </a:rPr>
            </a:br>
            <a:r>
              <a:rPr lang="ru-RU" sz="1300" b="1" dirty="0" smtClean="0">
                <a:latin typeface="Cambria" pitchFamily="18" charset="0"/>
              </a:rPr>
              <a:t>Незабываемый, волнующий момент в жизни каждого человека - окончание школы. Позади беззаботное детство, школьные шалости, шумные перемены, любовные записки и невыученные уроки, а впереди ждет взрослая,  самостоятельная жизнь с ее волнениями, тревогами, радостями и новыми достижениями.</a:t>
            </a:r>
            <a:br>
              <a:rPr lang="ru-RU" sz="1300" b="1" dirty="0" smtClean="0">
                <a:latin typeface="Cambria" pitchFamily="18" charset="0"/>
              </a:rPr>
            </a:br>
            <a:r>
              <a:rPr lang="ru-RU" sz="1300" b="1" dirty="0" smtClean="0">
                <a:latin typeface="Cambria" pitchFamily="18" charset="0"/>
              </a:rPr>
              <a:t> Праздник Последнего звонка всегда проходит в творческой атмосфере. Ребята стараются сказать слова благодарности каждому преподавателю, родители всегда готовят речь, учителя никогда не стесняются своих истинных нежных чувств к своим ученикам.  Никогда праздник Последнего звонка не повторяется. Нет одинакового сценария выступления, потому что все классы разные, обладают своей индивидуальностью. Дорогого стоят те слова, которые в этот день произносят ученики для своих учителей. </a:t>
            </a:r>
            <a:r>
              <a:rPr lang="ru-RU" sz="1400" dirty="0" smtClean="0"/>
              <a:t/>
            </a:r>
            <a:br>
              <a:rPr lang="ru-RU" sz="1400" dirty="0" smtClean="0"/>
            </a:br>
            <a:endParaRPr lang="ru-RU" sz="1400" dirty="0"/>
          </a:p>
        </p:txBody>
      </p:sp>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62" y="0"/>
            <a:ext cx="9139938" cy="6858000"/>
          </a:xfrm>
          <a:prstGeom prst="rect">
            <a:avLst/>
          </a:prstGeom>
        </p:spPr>
      </p:pic>
      <p:sp>
        <p:nvSpPr>
          <p:cNvPr id="6" name="Прямоугольник 5"/>
          <p:cNvSpPr/>
          <p:nvPr/>
        </p:nvSpPr>
        <p:spPr>
          <a:xfrm>
            <a:off x="408792" y="127002"/>
            <a:ext cx="7981676" cy="1200329"/>
          </a:xfrm>
          <a:prstGeom prst="rect">
            <a:avLst/>
          </a:prstGeom>
        </p:spPr>
        <p:txBody>
          <a:bodyPr wrap="square">
            <a:spAutoFit/>
          </a:bodyPr>
          <a:lstStyle/>
          <a:p>
            <a:pPr marL="457200" indent="-457200" algn="ctr">
              <a:lnSpc>
                <a:spcPct val="150000"/>
              </a:lnSpc>
            </a:pPr>
            <a:r>
              <a:rPr lang="ru-RU" sz="4800" b="1" i="1" dirty="0" smtClean="0">
                <a:solidFill>
                  <a:srgbClr val="C00000"/>
                </a:solidFill>
                <a:latin typeface="Cambria" pitchFamily="18" charset="0"/>
                <a:cs typeface="Times New Roman" panose="02020603050405020304" pitchFamily="18" charset="0"/>
              </a:rPr>
              <a:t>Выпускные вечера</a:t>
            </a:r>
            <a:endParaRPr lang="ru-RU" sz="4800" b="1" i="1" dirty="0">
              <a:solidFill>
                <a:srgbClr val="C00000"/>
              </a:solidFill>
              <a:latin typeface="Cambria" pitchFamily="18" charset="0"/>
              <a:cs typeface="Times New Roman" panose="02020603050405020304" pitchFamily="18" charset="0"/>
            </a:endParaRPr>
          </a:p>
        </p:txBody>
      </p:sp>
      <p:sp>
        <p:nvSpPr>
          <p:cNvPr id="4" name="Заголовок 3"/>
          <p:cNvSpPr>
            <a:spLocks noGrp="1"/>
          </p:cNvSpPr>
          <p:nvPr>
            <p:ph type="ctrTitle"/>
          </p:nvPr>
        </p:nvSpPr>
        <p:spPr>
          <a:xfrm>
            <a:off x="685800" y="1122363"/>
            <a:ext cx="7772400" cy="1722437"/>
          </a:xfrm>
        </p:spPr>
        <p:txBody>
          <a:bodyPr>
            <a:normAutofit/>
          </a:bodyPr>
          <a:lstStyle/>
          <a:p>
            <a:r>
              <a:rPr lang="ru-RU" sz="1600" b="1" dirty="0" smtClean="0">
                <a:latin typeface="Cambria" pitchFamily="18" charset="0"/>
              </a:rPr>
              <a:t>Торжественная церемония вручения аттестатов об окончании школы начинается с приветствия директора школы. Затем наступает время вручения аттестатов. Прежде чем выпускница или выпускник получит аттестат, о нем обязательно будут </a:t>
            </a:r>
            <a:r>
              <a:rPr lang="ru-RU" sz="1600" b="1" smtClean="0">
                <a:latin typeface="Cambria" pitchFamily="18" charset="0"/>
              </a:rPr>
              <a:t>сказаны добрые слова </a:t>
            </a:r>
            <a:r>
              <a:rPr lang="ru-RU" sz="1600" b="1" dirty="0" smtClean="0">
                <a:latin typeface="Cambria" pitchFamily="18" charset="0"/>
              </a:rPr>
              <a:t>об их школьных достижениях. Традиционно слово предоставляется учителям, классным руководителям и родителям.</a:t>
            </a:r>
            <a:r>
              <a:rPr lang="ru-RU" sz="1600" dirty="0" smtClean="0">
                <a:latin typeface="Cambria" pitchFamily="18" charset="0"/>
              </a:rPr>
              <a:t/>
            </a:r>
            <a:br>
              <a:rPr lang="ru-RU" sz="1600" dirty="0" smtClean="0">
                <a:latin typeface="Cambria" pitchFamily="18" charset="0"/>
              </a:rPr>
            </a:br>
            <a:endParaRPr lang="ru-RU" sz="1600" dirty="0">
              <a:latin typeface="Cambria" pitchFamily="18" charset="0"/>
            </a:endParaRPr>
          </a:p>
        </p:txBody>
      </p:sp>
      <p:pic>
        <p:nvPicPr>
          <p:cNvPr id="36866" name="Picture 2" descr="F:\традиции\school-6.jpg"/>
          <p:cNvPicPr>
            <a:picLocks noChangeAspect="1" noChangeArrowheads="1"/>
          </p:cNvPicPr>
          <p:nvPr/>
        </p:nvPicPr>
        <p:blipFill>
          <a:blip r:embed="rId3" cstate="print"/>
          <a:srcRect/>
          <a:stretch>
            <a:fillRect/>
          </a:stretch>
        </p:blipFill>
        <p:spPr bwMode="auto">
          <a:xfrm>
            <a:off x="1651000" y="2539999"/>
            <a:ext cx="5215467" cy="3020167"/>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62" y="0"/>
            <a:ext cx="9139938" cy="6858000"/>
          </a:xfrm>
          <a:prstGeom prst="rect">
            <a:avLst/>
          </a:prstGeom>
        </p:spPr>
      </p:pic>
      <p:sp>
        <p:nvSpPr>
          <p:cNvPr id="2" name="Прямоугольник 1"/>
          <p:cNvSpPr/>
          <p:nvPr/>
        </p:nvSpPr>
        <p:spPr>
          <a:xfrm>
            <a:off x="1420010" y="1"/>
            <a:ext cx="6809590" cy="1200329"/>
          </a:xfrm>
          <a:prstGeom prst="rect">
            <a:avLst/>
          </a:prstGeom>
        </p:spPr>
        <p:txBody>
          <a:bodyPr wrap="square">
            <a:spAutoFit/>
          </a:bodyPr>
          <a:lstStyle/>
          <a:p>
            <a:pPr marL="342900" indent="-342900" algn="ctr">
              <a:lnSpc>
                <a:spcPct val="150000"/>
              </a:lnSpc>
            </a:pPr>
            <a:r>
              <a:rPr lang="ru-RU" sz="4800" b="1" i="1" dirty="0" smtClean="0">
                <a:solidFill>
                  <a:srgbClr val="C00000"/>
                </a:solidFill>
                <a:latin typeface="Cambria" pitchFamily="18" charset="0"/>
                <a:cs typeface="Times New Roman" panose="02020603050405020304" pitchFamily="18" charset="0"/>
              </a:rPr>
              <a:t>ДЕНЬ  ЗНАНИЙ</a:t>
            </a:r>
            <a:endParaRPr lang="ru-RU" sz="4800" b="1" i="1" dirty="0">
              <a:solidFill>
                <a:srgbClr val="C00000"/>
              </a:solidFill>
              <a:latin typeface="Cambria" pitchFamily="18" charset="0"/>
              <a:cs typeface="Times New Roman" panose="02020603050405020304" pitchFamily="18" charset="0"/>
            </a:endParaRPr>
          </a:p>
        </p:txBody>
      </p:sp>
      <p:pic>
        <p:nvPicPr>
          <p:cNvPr id="5" name="Рисунок 4" descr="C:\Documents and Settings\вр\Рабочий стол\традиции\z_3a8035b0.jpg"/>
          <p:cNvPicPr/>
          <p:nvPr/>
        </p:nvPicPr>
        <p:blipFill>
          <a:blip r:embed="rId3" cstate="print"/>
          <a:srcRect/>
          <a:stretch>
            <a:fillRect/>
          </a:stretch>
        </p:blipFill>
        <p:spPr bwMode="auto">
          <a:xfrm>
            <a:off x="3700630" y="2761420"/>
            <a:ext cx="1635162" cy="1961031"/>
          </a:xfrm>
          <a:prstGeom prst="rect">
            <a:avLst/>
          </a:prstGeom>
          <a:ln>
            <a:noFill/>
          </a:ln>
          <a:effectLst>
            <a:softEdge rad="112500"/>
          </a:effectLst>
        </p:spPr>
      </p:pic>
      <p:sp>
        <p:nvSpPr>
          <p:cNvPr id="6" name="Заголовок 5"/>
          <p:cNvSpPr>
            <a:spLocks noGrp="1"/>
          </p:cNvSpPr>
          <p:nvPr>
            <p:ph type="ctrTitle"/>
          </p:nvPr>
        </p:nvSpPr>
        <p:spPr>
          <a:xfrm>
            <a:off x="212035" y="1060174"/>
            <a:ext cx="8719930" cy="1709530"/>
          </a:xfrm>
        </p:spPr>
        <p:txBody>
          <a:bodyPr>
            <a:normAutofit fontScale="90000"/>
          </a:bodyPr>
          <a:lstStyle/>
          <a:p>
            <a:r>
              <a:rPr lang="ru-RU" sz="1800" dirty="0" smtClean="0"/>
              <a:t/>
            </a:r>
            <a:br>
              <a:rPr lang="ru-RU" sz="1800" dirty="0" smtClean="0"/>
            </a:br>
            <a:r>
              <a:rPr lang="ru-RU" sz="1800" dirty="0" smtClean="0"/>
              <a:t/>
            </a:r>
            <a:br>
              <a:rPr lang="ru-RU" sz="1800" dirty="0" smtClean="0"/>
            </a:br>
            <a:r>
              <a:rPr lang="ru-RU" sz="1800" b="1" dirty="0" smtClean="0">
                <a:latin typeface="Cambria" pitchFamily="18" charset="0"/>
              </a:rPr>
              <a:t>День знаний – это первые звонки и волнения, море цветов и белых бантов. Каждый год первого сентября проводится торжественная линейка, посвященная началу учебного года. Приветствие директора, лучшие вокальные и танцевальные номера, торжественное выступление первоклассников, теплые слова ребятам от гостей и выпускников. И, по традиции, праздник заканчивается первым в этом учебном году школьным звонком. На лицах первоклассников сияет улыбка, и они с нетерпением идут в классы. </a:t>
            </a:r>
            <a:r>
              <a:rPr lang="ru-RU" sz="1800" dirty="0" smtClean="0"/>
              <a:t/>
            </a:r>
            <a:br>
              <a:rPr lang="ru-RU" sz="1800" dirty="0" smtClean="0"/>
            </a:br>
            <a:endParaRPr lang="ru-RU" sz="1600" dirty="0">
              <a:latin typeface="Cambria" pitchFamily="18" charset="0"/>
            </a:endParaRPr>
          </a:p>
        </p:txBody>
      </p:sp>
      <p:sp>
        <p:nvSpPr>
          <p:cNvPr id="7" name="Подзаголовок 6"/>
          <p:cNvSpPr>
            <a:spLocks noGrp="1"/>
          </p:cNvSpPr>
          <p:nvPr>
            <p:ph type="subTitle" idx="1"/>
          </p:nvPr>
        </p:nvSpPr>
        <p:spPr/>
        <p:txBody>
          <a:bodyPr/>
          <a:lstStyle/>
          <a:p>
            <a:endParaRPr lang="ru-RU" dirty="0"/>
          </a:p>
        </p:txBody>
      </p:sp>
      <p:pic>
        <p:nvPicPr>
          <p:cNvPr id="8" name="Рисунок 7" descr="C:\Documents and Settings\вр\Рабочий стол\традиции\P1240420.jpg"/>
          <p:cNvPicPr/>
          <p:nvPr/>
        </p:nvPicPr>
        <p:blipFill>
          <a:blip r:embed="rId4" cstate="print"/>
          <a:srcRect/>
          <a:stretch>
            <a:fillRect/>
          </a:stretch>
        </p:blipFill>
        <p:spPr bwMode="auto">
          <a:xfrm>
            <a:off x="0" y="2647005"/>
            <a:ext cx="3013486" cy="2127831"/>
          </a:xfrm>
          <a:prstGeom prst="rect">
            <a:avLst/>
          </a:prstGeom>
          <a:ln>
            <a:noFill/>
          </a:ln>
          <a:effectLst>
            <a:softEdge rad="112500"/>
          </a:effectLst>
        </p:spPr>
      </p:pic>
      <p:pic>
        <p:nvPicPr>
          <p:cNvPr id="2050" name="Picture 2" descr="C:\Documents and Settings\вр\Рабочий стол\традиции\IMG_9449.jpg"/>
          <p:cNvPicPr>
            <a:picLocks noChangeAspect="1" noChangeArrowheads="1"/>
          </p:cNvPicPr>
          <p:nvPr/>
        </p:nvPicPr>
        <p:blipFill>
          <a:blip r:embed="rId5" cstate="print"/>
          <a:srcRect t="15000" r="4874"/>
          <a:stretch>
            <a:fillRect/>
          </a:stretch>
        </p:blipFill>
        <p:spPr bwMode="auto">
          <a:xfrm>
            <a:off x="6007131" y="2756608"/>
            <a:ext cx="2829261" cy="2108498"/>
          </a:xfrm>
          <a:prstGeom prst="rect">
            <a:avLst/>
          </a:prstGeom>
          <a:ln>
            <a:noFill/>
          </a:ln>
          <a:effectLst>
            <a:softEdge rad="112500"/>
          </a:effectLst>
        </p:spPr>
      </p:pic>
      <p:pic>
        <p:nvPicPr>
          <p:cNvPr id="2051" name="Picture 3" descr="C:\Documents and Settings\вр\Рабочий стол\традиции\IMG_9514.jpg"/>
          <p:cNvPicPr>
            <a:picLocks noChangeAspect="1" noChangeArrowheads="1"/>
          </p:cNvPicPr>
          <p:nvPr/>
        </p:nvPicPr>
        <p:blipFill>
          <a:blip r:embed="rId6" cstate="print"/>
          <a:srcRect t="20509"/>
          <a:stretch>
            <a:fillRect/>
          </a:stretch>
        </p:blipFill>
        <p:spPr bwMode="auto">
          <a:xfrm>
            <a:off x="2043954" y="4231490"/>
            <a:ext cx="5168451" cy="2626510"/>
          </a:xfrm>
          <a:prstGeom prst="rect">
            <a:avLst/>
          </a:prstGeom>
          <a:ln>
            <a:noFill/>
          </a:ln>
          <a:effectLst>
            <a:softEdge rad="112500"/>
          </a:effectLst>
        </p:spPr>
      </p:pic>
    </p:spTree>
    <p:extLst>
      <p:ext uri="{BB962C8B-B14F-4D97-AF65-F5344CB8AC3E}">
        <p14:creationId xmlns="" xmlns:p14="http://schemas.microsoft.com/office/powerpoint/2010/main" val="4292597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62" y="0"/>
            <a:ext cx="9139938" cy="6858000"/>
          </a:xfrm>
          <a:prstGeom prst="rect">
            <a:avLst/>
          </a:prstGeom>
        </p:spPr>
      </p:pic>
      <p:sp>
        <p:nvSpPr>
          <p:cNvPr id="1025" name="Rectangle 1"/>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6" name="Заголовок 5"/>
          <p:cNvSpPr>
            <a:spLocks noGrp="1"/>
          </p:cNvSpPr>
          <p:nvPr>
            <p:ph type="title"/>
          </p:nvPr>
        </p:nvSpPr>
        <p:spPr>
          <a:xfrm>
            <a:off x="628650" y="268941"/>
            <a:ext cx="7886700" cy="1366221"/>
          </a:xfrm>
        </p:spPr>
        <p:txBody>
          <a:bodyPr>
            <a:normAutofit fontScale="90000"/>
          </a:bodyPr>
          <a:lstStyle/>
          <a:p>
            <a:pPr algn="ctr"/>
            <a:r>
              <a:rPr lang="ru-RU" b="1" i="1" dirty="0" smtClean="0">
                <a:solidFill>
                  <a:srgbClr val="C00000"/>
                </a:solidFill>
                <a:latin typeface="Cambria" pitchFamily="18" charset="0"/>
                <a:cs typeface="Times New Roman" panose="02020603050405020304" pitchFamily="18" charset="0"/>
              </a:rPr>
              <a:t/>
            </a:r>
            <a:br>
              <a:rPr lang="ru-RU" b="1" i="1" dirty="0" smtClean="0">
                <a:solidFill>
                  <a:srgbClr val="C00000"/>
                </a:solidFill>
                <a:latin typeface="Cambria" pitchFamily="18" charset="0"/>
                <a:cs typeface="Times New Roman" panose="02020603050405020304" pitchFamily="18" charset="0"/>
              </a:rPr>
            </a:br>
            <a:r>
              <a:rPr lang="ru-RU" sz="5300" b="1" i="1" dirty="0" smtClean="0">
                <a:solidFill>
                  <a:srgbClr val="C00000"/>
                </a:solidFill>
                <a:latin typeface="Cambria" pitchFamily="18" charset="0"/>
                <a:cs typeface="Times New Roman" panose="02020603050405020304" pitchFamily="18" charset="0"/>
              </a:rPr>
              <a:t>Выборы лидера ученического самоуправления                 </a:t>
            </a:r>
            <a:r>
              <a:rPr lang="ru-RU" b="1" i="1" dirty="0" smtClean="0">
                <a:solidFill>
                  <a:srgbClr val="C00000"/>
                </a:solidFill>
                <a:latin typeface="Cambria" pitchFamily="18" charset="0"/>
                <a:cs typeface="Times New Roman" panose="02020603050405020304" pitchFamily="18" charset="0"/>
              </a:rPr>
              <a:t/>
            </a:r>
            <a:br>
              <a:rPr lang="ru-RU" b="1" i="1" dirty="0" smtClean="0">
                <a:solidFill>
                  <a:srgbClr val="C00000"/>
                </a:solidFill>
                <a:latin typeface="Cambria" pitchFamily="18" charset="0"/>
                <a:cs typeface="Times New Roman" panose="02020603050405020304" pitchFamily="18" charset="0"/>
              </a:rPr>
            </a:br>
            <a:endParaRPr lang="ru-RU" dirty="0"/>
          </a:p>
        </p:txBody>
      </p:sp>
      <p:sp>
        <p:nvSpPr>
          <p:cNvPr id="7" name="Содержимое 6"/>
          <p:cNvSpPr>
            <a:spLocks noGrp="1"/>
          </p:cNvSpPr>
          <p:nvPr>
            <p:ph idx="1"/>
          </p:nvPr>
        </p:nvSpPr>
        <p:spPr>
          <a:xfrm>
            <a:off x="806824" y="1280160"/>
            <a:ext cx="7708526" cy="5577840"/>
          </a:xfrm>
        </p:spPr>
        <p:txBody>
          <a:bodyPr>
            <a:normAutofit/>
          </a:bodyPr>
          <a:lstStyle/>
          <a:p>
            <a:pPr lvl="0"/>
            <a:endParaRPr lang="ru-RU" sz="1600" dirty="0" smtClean="0">
              <a:latin typeface="Calibri" pitchFamily="34" charset="0"/>
              <a:ea typeface="Times New Roman" pitchFamily="18" charset="0"/>
              <a:cs typeface="Times New Roman" pitchFamily="18" charset="0"/>
            </a:endParaRPr>
          </a:p>
          <a:p>
            <a:pPr lvl="0"/>
            <a:endParaRPr lang="ru-RU" sz="1600" dirty="0" smtClean="0">
              <a:latin typeface="Calibri" pitchFamily="34" charset="0"/>
              <a:ea typeface="Times New Roman" pitchFamily="18" charset="0"/>
              <a:cs typeface="Times New Roman" pitchFamily="18" charset="0"/>
            </a:endParaRPr>
          </a:p>
          <a:p>
            <a:pPr lvl="0">
              <a:buNone/>
            </a:pPr>
            <a:r>
              <a:rPr lang="ru-RU" sz="1600" dirty="0" smtClean="0">
                <a:latin typeface="Cambria" pitchFamily="18" charset="0"/>
                <a:ea typeface="Times New Roman" pitchFamily="18" charset="0"/>
                <a:cs typeface="Times New Roman" pitchFamily="18" charset="0"/>
              </a:rPr>
              <a:t>      </a:t>
            </a:r>
            <a:endParaRPr lang="ru-RU" sz="1600" dirty="0" smtClean="0">
              <a:latin typeface="Cambria" pitchFamily="18" charset="0"/>
            </a:endParaRPr>
          </a:p>
          <a:p>
            <a:endParaRPr lang="ru-RU" dirty="0"/>
          </a:p>
        </p:txBody>
      </p:sp>
      <p:pic>
        <p:nvPicPr>
          <p:cNvPr id="9" name="Рисунок 8" descr="C:\Documents and Settings\вр\Рабочий стол\традиции\P1210959.JPG"/>
          <p:cNvPicPr/>
          <p:nvPr/>
        </p:nvPicPr>
        <p:blipFill>
          <a:blip r:embed="rId3" cstate="print"/>
          <a:srcRect/>
          <a:stretch>
            <a:fillRect/>
          </a:stretch>
        </p:blipFill>
        <p:spPr bwMode="auto">
          <a:xfrm>
            <a:off x="137571" y="4526280"/>
            <a:ext cx="3302859" cy="2331720"/>
          </a:xfrm>
          <a:prstGeom prst="rect">
            <a:avLst/>
          </a:prstGeom>
          <a:ln>
            <a:noFill/>
          </a:ln>
          <a:effectLst>
            <a:softEdge rad="112500"/>
          </a:effectLst>
        </p:spPr>
      </p:pic>
      <p:pic>
        <p:nvPicPr>
          <p:cNvPr id="10" name="Рисунок 9" descr="C:\Documents and Settings\вр\Рабочий стол\традиции\P1210950.JPG"/>
          <p:cNvPicPr/>
          <p:nvPr/>
        </p:nvPicPr>
        <p:blipFill>
          <a:blip r:embed="rId4" cstate="print"/>
          <a:srcRect r="22244" b="3365"/>
          <a:stretch>
            <a:fillRect/>
          </a:stretch>
        </p:blipFill>
        <p:spPr bwMode="auto">
          <a:xfrm rot="16200000">
            <a:off x="3158617" y="2052271"/>
            <a:ext cx="2826769" cy="2516982"/>
          </a:xfrm>
          <a:prstGeom prst="rect">
            <a:avLst/>
          </a:prstGeom>
          <a:ln>
            <a:noFill/>
          </a:ln>
          <a:effectLst>
            <a:softEdge rad="112500"/>
          </a:effectLst>
        </p:spPr>
      </p:pic>
      <p:pic>
        <p:nvPicPr>
          <p:cNvPr id="11" name="Рисунок 10" descr="C:\Documents and Settings\вр\Рабочий стол\традиции\P1210961.JPG"/>
          <p:cNvPicPr/>
          <p:nvPr/>
        </p:nvPicPr>
        <p:blipFill>
          <a:blip r:embed="rId5" cstate="print"/>
          <a:srcRect/>
          <a:stretch>
            <a:fillRect/>
          </a:stretch>
        </p:blipFill>
        <p:spPr bwMode="auto">
          <a:xfrm>
            <a:off x="5864935" y="4446270"/>
            <a:ext cx="3279065" cy="2259106"/>
          </a:xfrm>
          <a:prstGeom prst="rect">
            <a:avLst/>
          </a:prstGeom>
          <a:ln>
            <a:noFill/>
          </a:ln>
          <a:effectLst>
            <a:softEdge rad="112500"/>
          </a:effectLst>
        </p:spPr>
      </p:pic>
      <p:pic>
        <p:nvPicPr>
          <p:cNvPr id="20481" name="Picture 1" descr="H:\традиции\2809_1.jpg"/>
          <p:cNvPicPr>
            <a:picLocks noChangeAspect="1" noChangeArrowheads="1"/>
          </p:cNvPicPr>
          <p:nvPr/>
        </p:nvPicPr>
        <p:blipFill>
          <a:blip r:embed="rId6" cstate="print"/>
          <a:srcRect/>
          <a:stretch>
            <a:fillRect/>
          </a:stretch>
        </p:blipFill>
        <p:spPr bwMode="auto">
          <a:xfrm>
            <a:off x="160020" y="1840230"/>
            <a:ext cx="2766060" cy="2388869"/>
          </a:xfrm>
          <a:prstGeom prst="rect">
            <a:avLst/>
          </a:prstGeom>
          <a:ln>
            <a:noFill/>
          </a:ln>
          <a:effectLst>
            <a:softEdge rad="112500"/>
          </a:effectLst>
        </p:spPr>
      </p:pic>
      <p:pic>
        <p:nvPicPr>
          <p:cNvPr id="20482" name="Picture 2" descr="H:\традиции\2809_2.jpg"/>
          <p:cNvPicPr>
            <a:picLocks noChangeAspect="1" noChangeArrowheads="1"/>
          </p:cNvPicPr>
          <p:nvPr/>
        </p:nvPicPr>
        <p:blipFill>
          <a:blip r:embed="rId7" cstate="print"/>
          <a:srcRect/>
          <a:stretch>
            <a:fillRect/>
          </a:stretch>
        </p:blipFill>
        <p:spPr bwMode="auto">
          <a:xfrm>
            <a:off x="5977890" y="1943100"/>
            <a:ext cx="3078818" cy="2320291"/>
          </a:xfrm>
          <a:prstGeom prst="rect">
            <a:avLst/>
          </a:prstGeom>
          <a:ln>
            <a:noFill/>
          </a:ln>
          <a:effectLst>
            <a:softEdge rad="112500"/>
          </a:effectLst>
        </p:spPr>
      </p:pic>
      <p:pic>
        <p:nvPicPr>
          <p:cNvPr id="20483" name="Picture 3" descr="H:\традиции\2809_3.jpg"/>
          <p:cNvPicPr>
            <a:picLocks noChangeAspect="1" noChangeArrowheads="1"/>
          </p:cNvPicPr>
          <p:nvPr/>
        </p:nvPicPr>
        <p:blipFill>
          <a:blip r:embed="rId8" cstate="print"/>
          <a:srcRect/>
          <a:stretch>
            <a:fillRect/>
          </a:stretch>
        </p:blipFill>
        <p:spPr bwMode="auto">
          <a:xfrm>
            <a:off x="3278188" y="4914901"/>
            <a:ext cx="2814637" cy="1943100"/>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62" y="0"/>
            <a:ext cx="9139938" cy="6858000"/>
          </a:xfrm>
          <a:prstGeom prst="rect">
            <a:avLst/>
          </a:prstGeom>
        </p:spPr>
      </p:pic>
      <p:sp>
        <p:nvSpPr>
          <p:cNvPr id="1025" name="Rectangle 1"/>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6" name="Заголовок 5"/>
          <p:cNvSpPr>
            <a:spLocks noGrp="1"/>
          </p:cNvSpPr>
          <p:nvPr>
            <p:ph type="title"/>
          </p:nvPr>
        </p:nvSpPr>
        <p:spPr>
          <a:xfrm>
            <a:off x="628650" y="1"/>
            <a:ext cx="7886700" cy="891539"/>
          </a:xfrm>
        </p:spPr>
        <p:txBody>
          <a:bodyPr>
            <a:normAutofit fontScale="90000"/>
          </a:bodyPr>
          <a:lstStyle/>
          <a:p>
            <a:pPr algn="ctr"/>
            <a:r>
              <a:rPr lang="ru-RU" b="1" i="1" dirty="0" smtClean="0">
                <a:solidFill>
                  <a:srgbClr val="C00000"/>
                </a:solidFill>
                <a:latin typeface="Cambria" pitchFamily="18" charset="0"/>
                <a:cs typeface="Times New Roman" panose="02020603050405020304" pitchFamily="18" charset="0"/>
              </a:rPr>
              <a:t/>
            </a:r>
            <a:br>
              <a:rPr lang="ru-RU" b="1" i="1" dirty="0" smtClean="0">
                <a:solidFill>
                  <a:srgbClr val="C00000"/>
                </a:solidFill>
                <a:latin typeface="Cambria" pitchFamily="18" charset="0"/>
                <a:cs typeface="Times New Roman" panose="02020603050405020304" pitchFamily="18" charset="0"/>
              </a:rPr>
            </a:br>
            <a:r>
              <a:rPr lang="ru-RU" sz="5300" b="1" i="1" dirty="0" smtClean="0">
                <a:solidFill>
                  <a:srgbClr val="C00000"/>
                </a:solidFill>
                <a:latin typeface="Cambria" pitchFamily="18" charset="0"/>
                <a:cs typeface="Times New Roman" panose="02020603050405020304" pitchFamily="18" charset="0"/>
              </a:rPr>
              <a:t>День учителя                </a:t>
            </a:r>
            <a:r>
              <a:rPr lang="ru-RU" b="1" i="1" dirty="0" smtClean="0">
                <a:solidFill>
                  <a:srgbClr val="C00000"/>
                </a:solidFill>
                <a:latin typeface="Cambria" pitchFamily="18" charset="0"/>
                <a:cs typeface="Times New Roman" panose="02020603050405020304" pitchFamily="18" charset="0"/>
              </a:rPr>
              <a:t/>
            </a:r>
            <a:br>
              <a:rPr lang="ru-RU" b="1" i="1" dirty="0" smtClean="0">
                <a:solidFill>
                  <a:srgbClr val="C00000"/>
                </a:solidFill>
                <a:latin typeface="Cambria" pitchFamily="18" charset="0"/>
                <a:cs typeface="Times New Roman" panose="02020603050405020304" pitchFamily="18" charset="0"/>
              </a:rPr>
            </a:br>
            <a:endParaRPr lang="ru-RU" dirty="0"/>
          </a:p>
        </p:txBody>
      </p:sp>
      <p:sp>
        <p:nvSpPr>
          <p:cNvPr id="7" name="Содержимое 6"/>
          <p:cNvSpPr>
            <a:spLocks noGrp="1"/>
          </p:cNvSpPr>
          <p:nvPr>
            <p:ph idx="1"/>
          </p:nvPr>
        </p:nvSpPr>
        <p:spPr>
          <a:xfrm>
            <a:off x="251460" y="2057400"/>
            <a:ext cx="8503920" cy="1851660"/>
          </a:xfrm>
        </p:spPr>
        <p:txBody>
          <a:bodyPr>
            <a:normAutofit fontScale="85000" lnSpcReduction="20000"/>
          </a:bodyPr>
          <a:lstStyle/>
          <a:p>
            <a:pPr lvl="0"/>
            <a:endParaRPr lang="ru-RU" sz="1600" dirty="0" smtClean="0">
              <a:latin typeface="Calibri" pitchFamily="34" charset="0"/>
              <a:ea typeface="Times New Roman" pitchFamily="18" charset="0"/>
              <a:cs typeface="Times New Roman" pitchFamily="18" charset="0"/>
            </a:endParaRPr>
          </a:p>
          <a:p>
            <a:pPr lvl="0"/>
            <a:endParaRPr lang="ru-RU" sz="1600" dirty="0" smtClean="0">
              <a:latin typeface="Calibri" pitchFamily="34" charset="0"/>
              <a:ea typeface="Times New Roman" pitchFamily="18" charset="0"/>
              <a:cs typeface="Times New Roman" pitchFamily="18" charset="0"/>
            </a:endParaRPr>
          </a:p>
          <a:p>
            <a:pPr lvl="0">
              <a:buNone/>
            </a:pPr>
            <a:r>
              <a:rPr lang="ru-RU" sz="1600" dirty="0" smtClean="0">
                <a:latin typeface="Cambria" pitchFamily="18" charset="0"/>
                <a:ea typeface="Times New Roman" pitchFamily="18" charset="0"/>
                <a:cs typeface="Times New Roman" pitchFamily="18" charset="0"/>
              </a:rPr>
              <a:t>      </a:t>
            </a:r>
            <a:r>
              <a:rPr lang="ru-RU" sz="1800" b="1" dirty="0" smtClean="0">
                <a:latin typeface="Cambria" pitchFamily="18" charset="0"/>
                <a:ea typeface="Times New Roman" pitchFamily="18" charset="0"/>
                <a:cs typeface="Times New Roman" pitchFamily="18" charset="0"/>
              </a:rPr>
              <a:t>Это поистине всенародный праздник. Ведь в жизни каждого из нас учитель оставил свой добрый след. В этот день в школе царит атмосфера торжества, празднества, много гостей, родителей, выпускников. Музыка, цветы, подарки, добрые слова благодарности, праздничное оживление – это главные составляющие этого дня. Почетными гостями в гимназии стали ветераны педагогического труда. И, конечно же, главным событием остается праздничный концерт – с шутками, сюрпризами, необычными поздравлениями.</a:t>
            </a:r>
            <a:endParaRPr lang="ru-RU" sz="1800" b="1" dirty="0" smtClean="0">
              <a:latin typeface="Cambria" pitchFamily="18" charset="0"/>
            </a:endParaRPr>
          </a:p>
          <a:p>
            <a:endParaRPr lang="ru-RU" sz="1800" dirty="0"/>
          </a:p>
        </p:txBody>
      </p:sp>
      <p:pic>
        <p:nvPicPr>
          <p:cNvPr id="8" name="Рисунок 7" descr="C:\Documents and Settings\вр\Рабочий стол\традиции\P1220371.JPG"/>
          <p:cNvPicPr/>
          <p:nvPr/>
        </p:nvPicPr>
        <p:blipFill>
          <a:blip r:embed="rId3" cstate="print"/>
          <a:srcRect l="879" t="12211" b="20462"/>
          <a:stretch>
            <a:fillRect/>
          </a:stretch>
        </p:blipFill>
        <p:spPr bwMode="auto">
          <a:xfrm>
            <a:off x="143490" y="3791398"/>
            <a:ext cx="4295775" cy="2768428"/>
          </a:xfrm>
          <a:prstGeom prst="rect">
            <a:avLst/>
          </a:prstGeom>
          <a:ln>
            <a:noFill/>
          </a:ln>
          <a:effectLst>
            <a:softEdge rad="112500"/>
          </a:effectLst>
        </p:spPr>
      </p:pic>
      <p:pic>
        <p:nvPicPr>
          <p:cNvPr id="19457" name="Picture 1" descr="H:\традиции\3009_12.jpg"/>
          <p:cNvPicPr>
            <a:picLocks noChangeAspect="1" noChangeArrowheads="1"/>
          </p:cNvPicPr>
          <p:nvPr/>
        </p:nvPicPr>
        <p:blipFill>
          <a:blip r:embed="rId4" cstate="print"/>
          <a:srcRect b="23568"/>
          <a:stretch>
            <a:fillRect/>
          </a:stretch>
        </p:blipFill>
        <p:spPr bwMode="auto">
          <a:xfrm>
            <a:off x="4594274" y="3829050"/>
            <a:ext cx="3484391" cy="2663190"/>
          </a:xfrm>
          <a:prstGeom prst="rect">
            <a:avLst/>
          </a:prstGeom>
          <a:ln>
            <a:noFill/>
          </a:ln>
          <a:effectLst>
            <a:softEdge rad="112500"/>
          </a:effectLst>
        </p:spPr>
      </p:pic>
      <p:pic>
        <p:nvPicPr>
          <p:cNvPr id="19458" name="Picture 2" descr="H:\традиции\3009_9.jpg"/>
          <p:cNvPicPr>
            <a:picLocks noChangeAspect="1" noChangeArrowheads="1"/>
          </p:cNvPicPr>
          <p:nvPr/>
        </p:nvPicPr>
        <p:blipFill>
          <a:blip r:embed="rId5" cstate="print"/>
          <a:srcRect/>
          <a:stretch>
            <a:fillRect/>
          </a:stretch>
        </p:blipFill>
        <p:spPr bwMode="auto">
          <a:xfrm>
            <a:off x="182880" y="285750"/>
            <a:ext cx="2228850" cy="2251075"/>
          </a:xfrm>
          <a:prstGeom prst="rect">
            <a:avLst/>
          </a:prstGeom>
          <a:ln>
            <a:noFill/>
          </a:ln>
          <a:effectLst>
            <a:softEdge rad="112500"/>
          </a:effectLst>
        </p:spPr>
      </p:pic>
      <p:pic>
        <p:nvPicPr>
          <p:cNvPr id="19459" name="Picture 3" descr="H:\традиции\3009_10.jpg"/>
          <p:cNvPicPr>
            <a:picLocks noChangeAspect="1" noChangeArrowheads="1"/>
          </p:cNvPicPr>
          <p:nvPr/>
        </p:nvPicPr>
        <p:blipFill>
          <a:blip r:embed="rId6" cstate="print"/>
          <a:srcRect/>
          <a:stretch>
            <a:fillRect/>
          </a:stretch>
        </p:blipFill>
        <p:spPr bwMode="auto">
          <a:xfrm>
            <a:off x="2457450" y="754380"/>
            <a:ext cx="2091690" cy="1885315"/>
          </a:xfrm>
          <a:prstGeom prst="rect">
            <a:avLst/>
          </a:prstGeom>
          <a:ln>
            <a:noFill/>
          </a:ln>
          <a:effectLst>
            <a:softEdge rad="112500"/>
          </a:effectLst>
        </p:spPr>
      </p:pic>
      <p:pic>
        <p:nvPicPr>
          <p:cNvPr id="19460" name="Picture 4" descr="H:\традиции\3009_11.jpg"/>
          <p:cNvPicPr>
            <a:picLocks noChangeAspect="1" noChangeArrowheads="1"/>
          </p:cNvPicPr>
          <p:nvPr/>
        </p:nvPicPr>
        <p:blipFill>
          <a:blip r:embed="rId7" cstate="print"/>
          <a:srcRect/>
          <a:stretch>
            <a:fillRect/>
          </a:stretch>
        </p:blipFill>
        <p:spPr bwMode="auto">
          <a:xfrm>
            <a:off x="6549390" y="445770"/>
            <a:ext cx="2423160" cy="2125345"/>
          </a:xfrm>
          <a:prstGeom prst="rect">
            <a:avLst/>
          </a:prstGeom>
          <a:ln>
            <a:noFill/>
          </a:ln>
          <a:effectLst>
            <a:softEdge rad="112500"/>
          </a:effectLst>
        </p:spPr>
      </p:pic>
      <p:pic>
        <p:nvPicPr>
          <p:cNvPr id="19462" name="Picture 6" descr="H:\традиции\3009.jpg"/>
          <p:cNvPicPr>
            <a:picLocks noChangeAspect="1" noChangeArrowheads="1"/>
          </p:cNvPicPr>
          <p:nvPr/>
        </p:nvPicPr>
        <p:blipFill>
          <a:blip r:embed="rId8" cstate="print"/>
          <a:srcRect/>
          <a:stretch>
            <a:fillRect/>
          </a:stretch>
        </p:blipFill>
        <p:spPr bwMode="auto">
          <a:xfrm>
            <a:off x="4629150" y="765810"/>
            <a:ext cx="1943100" cy="1885315"/>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31" y="0"/>
            <a:ext cx="9139938" cy="6858000"/>
          </a:xfrm>
          <a:prstGeom prst="rect">
            <a:avLst/>
          </a:prstGeom>
        </p:spPr>
      </p:pic>
      <p:sp>
        <p:nvSpPr>
          <p:cNvPr id="6" name="Прямоугольник 5"/>
          <p:cNvSpPr/>
          <p:nvPr/>
        </p:nvSpPr>
        <p:spPr>
          <a:xfrm>
            <a:off x="408791" y="1"/>
            <a:ext cx="8197327" cy="1200329"/>
          </a:xfrm>
          <a:prstGeom prst="rect">
            <a:avLst/>
          </a:prstGeom>
        </p:spPr>
        <p:txBody>
          <a:bodyPr wrap="square">
            <a:spAutoFit/>
          </a:bodyPr>
          <a:lstStyle/>
          <a:p>
            <a:pPr marL="457200" indent="-457200" algn="ctr">
              <a:lnSpc>
                <a:spcPct val="150000"/>
              </a:lnSpc>
            </a:pPr>
            <a:r>
              <a:rPr lang="ru-RU" sz="4800" b="1" i="1" dirty="0" smtClean="0">
                <a:solidFill>
                  <a:srgbClr val="C00000"/>
                </a:solidFill>
                <a:latin typeface="Cambria" pitchFamily="18" charset="0"/>
                <a:cs typeface="Times New Roman" panose="02020603050405020304" pitchFamily="18" charset="0"/>
              </a:rPr>
              <a:t>День самоуправления</a:t>
            </a:r>
            <a:endParaRPr lang="ru-RU" sz="4800" b="1" i="1" dirty="0">
              <a:solidFill>
                <a:srgbClr val="C00000"/>
              </a:solidFill>
              <a:latin typeface="Cambria" pitchFamily="18" charset="0"/>
              <a:cs typeface="Times New Roman" panose="02020603050405020304" pitchFamily="18" charset="0"/>
            </a:endParaRPr>
          </a:p>
        </p:txBody>
      </p:sp>
      <p:pic>
        <p:nvPicPr>
          <p:cNvPr id="7" name="Рисунок 6" descr="C:\Documents and Settings\вр\Рабочий стол\традиции\P1210941.JPG"/>
          <p:cNvPicPr/>
          <p:nvPr/>
        </p:nvPicPr>
        <p:blipFill>
          <a:blip r:embed="rId3" cstate="print"/>
          <a:srcRect t="16587" r="3955"/>
          <a:stretch>
            <a:fillRect/>
          </a:stretch>
        </p:blipFill>
        <p:spPr bwMode="auto">
          <a:xfrm>
            <a:off x="196037" y="4686300"/>
            <a:ext cx="3748842" cy="2171700"/>
          </a:xfrm>
          <a:prstGeom prst="rect">
            <a:avLst/>
          </a:prstGeom>
          <a:ln>
            <a:noFill/>
          </a:ln>
          <a:effectLst>
            <a:softEdge rad="112500"/>
          </a:effectLst>
        </p:spPr>
      </p:pic>
      <p:pic>
        <p:nvPicPr>
          <p:cNvPr id="8" name="Рисунок 7" descr="C:\Documents and Settings\вр\Рабочий стол\традиции\P1220175.JPG"/>
          <p:cNvPicPr/>
          <p:nvPr/>
        </p:nvPicPr>
        <p:blipFill>
          <a:blip r:embed="rId4" cstate="print"/>
          <a:srcRect/>
          <a:stretch>
            <a:fillRect/>
          </a:stretch>
        </p:blipFill>
        <p:spPr bwMode="auto">
          <a:xfrm>
            <a:off x="5832475" y="1044160"/>
            <a:ext cx="3311525" cy="2207683"/>
          </a:xfrm>
          <a:prstGeom prst="rect">
            <a:avLst/>
          </a:prstGeom>
          <a:ln>
            <a:noFill/>
          </a:ln>
          <a:effectLst>
            <a:softEdge rad="112500"/>
          </a:effectLst>
        </p:spPr>
      </p:pic>
      <p:sp>
        <p:nvSpPr>
          <p:cNvPr id="11" name="Содержимое 10"/>
          <p:cNvSpPr>
            <a:spLocks noGrp="1"/>
          </p:cNvSpPr>
          <p:nvPr>
            <p:ph sz="half" idx="1"/>
          </p:nvPr>
        </p:nvSpPr>
        <p:spPr>
          <a:xfrm>
            <a:off x="0" y="1017271"/>
            <a:ext cx="5269230" cy="3657599"/>
          </a:xfrm>
        </p:spPr>
        <p:txBody>
          <a:bodyPr>
            <a:normAutofit fontScale="85000" lnSpcReduction="10000"/>
          </a:bodyPr>
          <a:lstStyle/>
          <a:p>
            <a:pPr lvl="0">
              <a:buNone/>
            </a:pPr>
            <a:r>
              <a:rPr lang="ru-RU" sz="2600" b="1" dirty="0" smtClean="0">
                <a:solidFill>
                  <a:schemeClr val="accent5">
                    <a:lumMod val="50000"/>
                  </a:schemeClr>
                </a:solidFill>
                <a:latin typeface="Cambria" pitchFamily="18" charset="0"/>
                <a:cs typeface="Courier New" pitchFamily="49" charset="0"/>
              </a:rPr>
              <a:t>        </a:t>
            </a:r>
            <a:r>
              <a:rPr lang="ru-RU" sz="2600" b="1" dirty="0" smtClean="0">
                <a:latin typeface="Times New Roman" pitchFamily="18" charset="0"/>
                <a:cs typeface="Times New Roman" pitchFamily="18" charset="0"/>
              </a:rPr>
              <a:t>Совместно с Днем учителя в нашей школе проводится День самоуправления. Это, пожалуй, самый интересный день в году. Наши старшеклассники (10 и 11 классы) проводят уроки у всех остальных классов – с 1 по 9. С утра в школьных коридорах звучит музыка, проходит торжественная линейка.</a:t>
            </a:r>
            <a:br>
              <a:rPr lang="ru-RU" sz="2600" b="1" dirty="0" smtClean="0">
                <a:latin typeface="Times New Roman" pitchFamily="18" charset="0"/>
                <a:cs typeface="Times New Roman" pitchFamily="18" charset="0"/>
              </a:rPr>
            </a:br>
            <a:r>
              <a:rPr lang="ru-RU" sz="2600" b="1" dirty="0" smtClean="0">
                <a:latin typeface="Times New Roman" pitchFamily="18" charset="0"/>
                <a:cs typeface="Times New Roman" pitchFamily="18" charset="0"/>
              </a:rPr>
              <a:t>На праздничный концерт ребята готовят номера и приглашают учителей, затем в школьном кафе все учителя пьют чай с пирогами.</a:t>
            </a:r>
          </a:p>
          <a:p>
            <a:endParaRPr lang="ru-RU" b="1" dirty="0">
              <a:solidFill>
                <a:schemeClr val="accent5">
                  <a:lumMod val="50000"/>
                </a:schemeClr>
              </a:solidFill>
            </a:endParaRPr>
          </a:p>
        </p:txBody>
      </p:sp>
      <p:pic>
        <p:nvPicPr>
          <p:cNvPr id="18433" name="Picture 1" descr="H:\традиции\3009_4.jpg"/>
          <p:cNvPicPr>
            <a:picLocks noGrp="1" noChangeAspect="1" noChangeArrowheads="1"/>
          </p:cNvPicPr>
          <p:nvPr>
            <p:ph sz="half" idx="2"/>
          </p:nvPr>
        </p:nvPicPr>
        <p:blipFill>
          <a:blip r:embed="rId5" cstate="print"/>
          <a:srcRect/>
          <a:stretch>
            <a:fillRect/>
          </a:stretch>
        </p:blipFill>
        <p:spPr bwMode="auto">
          <a:xfrm>
            <a:off x="3890724" y="4663440"/>
            <a:ext cx="2704386" cy="2034540"/>
          </a:xfrm>
          <a:prstGeom prst="rect">
            <a:avLst/>
          </a:prstGeom>
          <a:ln>
            <a:noFill/>
          </a:ln>
          <a:effectLst>
            <a:softEdge rad="112500"/>
          </a:effectLst>
        </p:spPr>
      </p:pic>
      <p:pic>
        <p:nvPicPr>
          <p:cNvPr id="18435" name="Picture 3" descr="H:\традиции\3009_1.jpg"/>
          <p:cNvPicPr>
            <a:picLocks noChangeAspect="1" noChangeArrowheads="1"/>
          </p:cNvPicPr>
          <p:nvPr/>
        </p:nvPicPr>
        <p:blipFill>
          <a:blip r:embed="rId6" cstate="print"/>
          <a:srcRect/>
          <a:stretch>
            <a:fillRect/>
          </a:stretch>
        </p:blipFill>
        <p:spPr bwMode="auto">
          <a:xfrm>
            <a:off x="5064533" y="3180651"/>
            <a:ext cx="2890747" cy="1928559"/>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31" y="0"/>
            <a:ext cx="9139938" cy="6858000"/>
          </a:xfrm>
          <a:prstGeom prst="rect">
            <a:avLst/>
          </a:prstGeom>
        </p:spPr>
      </p:pic>
      <p:sp>
        <p:nvSpPr>
          <p:cNvPr id="6" name="Прямоугольник 5"/>
          <p:cNvSpPr/>
          <p:nvPr/>
        </p:nvSpPr>
        <p:spPr>
          <a:xfrm>
            <a:off x="408791" y="484094"/>
            <a:ext cx="8197327" cy="1063304"/>
          </a:xfrm>
          <a:prstGeom prst="rect">
            <a:avLst/>
          </a:prstGeom>
        </p:spPr>
        <p:txBody>
          <a:bodyPr wrap="square">
            <a:spAutoFit/>
          </a:bodyPr>
          <a:lstStyle/>
          <a:p>
            <a:pPr marL="457200" indent="-457200" algn="ctr">
              <a:lnSpc>
                <a:spcPct val="150000"/>
              </a:lnSpc>
            </a:pPr>
            <a:r>
              <a:rPr lang="ru-RU" sz="4800" b="1" i="1" dirty="0" smtClean="0">
                <a:solidFill>
                  <a:srgbClr val="C00000"/>
                </a:solidFill>
                <a:latin typeface="Cambria" pitchFamily="18" charset="0"/>
                <a:cs typeface="Times New Roman" panose="02020603050405020304" pitchFamily="18" charset="0"/>
              </a:rPr>
              <a:t>День сюрпризов</a:t>
            </a:r>
            <a:endParaRPr lang="ru-RU" sz="4800" b="1" i="1" dirty="0">
              <a:solidFill>
                <a:srgbClr val="C00000"/>
              </a:solidFill>
              <a:latin typeface="Cambria" pitchFamily="18" charset="0"/>
              <a:cs typeface="Times New Roman" panose="02020603050405020304" pitchFamily="18" charset="0"/>
            </a:endParaRPr>
          </a:p>
        </p:txBody>
      </p:sp>
      <p:pic>
        <p:nvPicPr>
          <p:cNvPr id="7" name="Рисунок 6" descr="C:\Documents and Settings\вр\Рабочий стол\традиции\Dsc_0365.jpg"/>
          <p:cNvPicPr/>
          <p:nvPr/>
        </p:nvPicPr>
        <p:blipFill>
          <a:blip r:embed="rId3" cstate="print"/>
          <a:srcRect/>
          <a:stretch>
            <a:fillRect/>
          </a:stretch>
        </p:blipFill>
        <p:spPr bwMode="auto">
          <a:xfrm>
            <a:off x="2876674" y="1402875"/>
            <a:ext cx="3450907" cy="2041365"/>
          </a:xfrm>
          <a:prstGeom prst="rect">
            <a:avLst/>
          </a:prstGeom>
          <a:ln>
            <a:noFill/>
          </a:ln>
          <a:effectLst>
            <a:softEdge rad="112500"/>
          </a:effectLst>
        </p:spPr>
      </p:pic>
      <p:pic>
        <p:nvPicPr>
          <p:cNvPr id="2" name="Picture 1" descr="C:\Documents and Settings\вр\Рабочий стол\9.jpg"/>
          <p:cNvPicPr>
            <a:picLocks noChangeAspect="1" noChangeArrowheads="1"/>
          </p:cNvPicPr>
          <p:nvPr/>
        </p:nvPicPr>
        <p:blipFill>
          <a:blip r:embed="rId4" cstate="print"/>
          <a:srcRect t="18056"/>
          <a:stretch>
            <a:fillRect/>
          </a:stretch>
        </p:blipFill>
        <p:spPr bwMode="auto">
          <a:xfrm>
            <a:off x="6200345" y="1651000"/>
            <a:ext cx="2825120" cy="2235200"/>
          </a:xfrm>
          <a:prstGeom prst="rect">
            <a:avLst/>
          </a:prstGeom>
          <a:ln>
            <a:noFill/>
          </a:ln>
          <a:effectLst>
            <a:softEdge rad="112500"/>
          </a:effectLst>
        </p:spPr>
      </p:pic>
      <p:pic>
        <p:nvPicPr>
          <p:cNvPr id="17410" name="Picture 2" descr="C:\Documents and Settings\вр\Рабочий стол\4_1.jpg"/>
          <p:cNvPicPr>
            <a:picLocks noChangeAspect="1" noChangeArrowheads="1"/>
          </p:cNvPicPr>
          <p:nvPr/>
        </p:nvPicPr>
        <p:blipFill>
          <a:blip r:embed="rId5" cstate="print"/>
          <a:srcRect r="26984" b="4850"/>
          <a:stretch>
            <a:fillRect/>
          </a:stretch>
        </p:blipFill>
        <p:spPr bwMode="auto">
          <a:xfrm>
            <a:off x="0" y="1551516"/>
            <a:ext cx="3115733" cy="2283883"/>
          </a:xfrm>
          <a:prstGeom prst="rect">
            <a:avLst/>
          </a:prstGeom>
          <a:ln>
            <a:noFill/>
          </a:ln>
          <a:effectLst>
            <a:softEdge rad="112500"/>
          </a:effectLst>
        </p:spPr>
      </p:pic>
      <p:pic>
        <p:nvPicPr>
          <p:cNvPr id="17411" name="Picture 3" descr="C:\Documents and Settings\вр\Рабочий стол\2.jpg"/>
          <p:cNvPicPr>
            <a:picLocks noChangeAspect="1" noChangeArrowheads="1"/>
          </p:cNvPicPr>
          <p:nvPr/>
        </p:nvPicPr>
        <p:blipFill>
          <a:blip r:embed="rId6" cstate="print"/>
          <a:srcRect/>
          <a:stretch>
            <a:fillRect/>
          </a:stretch>
        </p:blipFill>
        <p:spPr bwMode="auto">
          <a:xfrm>
            <a:off x="6084220" y="4123266"/>
            <a:ext cx="2958179" cy="1974320"/>
          </a:xfrm>
          <a:prstGeom prst="rect">
            <a:avLst/>
          </a:prstGeom>
          <a:ln>
            <a:noFill/>
          </a:ln>
          <a:effectLst>
            <a:softEdge rad="112500"/>
          </a:effectLst>
        </p:spPr>
      </p:pic>
      <p:pic>
        <p:nvPicPr>
          <p:cNvPr id="17412" name="Picture 4" descr="D:\Дятлова ЕН\фотографии\2015-2016\День сюрпризов\Dsc_0382.jpg"/>
          <p:cNvPicPr>
            <a:picLocks noChangeAspect="1" noChangeArrowheads="1"/>
          </p:cNvPicPr>
          <p:nvPr/>
        </p:nvPicPr>
        <p:blipFill>
          <a:blip r:embed="rId7" cstate="print"/>
          <a:srcRect/>
          <a:stretch>
            <a:fillRect/>
          </a:stretch>
        </p:blipFill>
        <p:spPr bwMode="auto">
          <a:xfrm>
            <a:off x="3073399" y="3490301"/>
            <a:ext cx="3596216" cy="2397206"/>
          </a:xfrm>
          <a:prstGeom prst="rect">
            <a:avLst/>
          </a:prstGeom>
          <a:ln>
            <a:noFill/>
          </a:ln>
          <a:effectLst>
            <a:softEdge rad="112500"/>
          </a:effectLst>
        </p:spPr>
      </p:pic>
      <p:pic>
        <p:nvPicPr>
          <p:cNvPr id="17409" name="Picture 1" descr="C:\Documents and Settings\вр\Рабочий стол\традиции\Dsc_0289.jpg"/>
          <p:cNvPicPr>
            <a:picLocks noChangeAspect="1" noChangeArrowheads="1"/>
          </p:cNvPicPr>
          <p:nvPr/>
        </p:nvPicPr>
        <p:blipFill>
          <a:blip r:embed="rId8" cstate="print"/>
          <a:srcRect/>
          <a:stretch>
            <a:fillRect/>
          </a:stretch>
        </p:blipFill>
        <p:spPr bwMode="auto">
          <a:xfrm>
            <a:off x="129788" y="3984928"/>
            <a:ext cx="3705188" cy="2469846"/>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31" y="0"/>
            <a:ext cx="9139938" cy="6858000"/>
          </a:xfrm>
          <a:prstGeom prst="rect">
            <a:avLst/>
          </a:prstGeom>
        </p:spPr>
      </p:pic>
      <p:sp>
        <p:nvSpPr>
          <p:cNvPr id="6" name="Прямоугольник 5"/>
          <p:cNvSpPr/>
          <p:nvPr/>
        </p:nvSpPr>
        <p:spPr>
          <a:xfrm>
            <a:off x="408791" y="0"/>
            <a:ext cx="8197327" cy="1200329"/>
          </a:xfrm>
          <a:prstGeom prst="rect">
            <a:avLst/>
          </a:prstGeom>
        </p:spPr>
        <p:txBody>
          <a:bodyPr wrap="square">
            <a:spAutoFit/>
          </a:bodyPr>
          <a:lstStyle/>
          <a:p>
            <a:pPr marL="457200" indent="-457200" algn="ctr">
              <a:lnSpc>
                <a:spcPct val="150000"/>
              </a:lnSpc>
            </a:pPr>
            <a:r>
              <a:rPr lang="ru-RU" sz="4800" b="1" i="1" dirty="0" smtClean="0">
                <a:solidFill>
                  <a:srgbClr val="C00000"/>
                </a:solidFill>
                <a:latin typeface="Cambria" pitchFamily="18" charset="0"/>
                <a:cs typeface="Times New Roman" panose="02020603050405020304" pitchFamily="18" charset="0"/>
              </a:rPr>
              <a:t>Дни здоровья</a:t>
            </a:r>
            <a:endParaRPr lang="ru-RU" sz="4800" b="1" i="1" dirty="0">
              <a:solidFill>
                <a:srgbClr val="C00000"/>
              </a:solidFill>
              <a:latin typeface="Cambria" pitchFamily="18" charset="0"/>
              <a:cs typeface="Times New Roman" panose="02020603050405020304" pitchFamily="18" charset="0"/>
            </a:endParaRPr>
          </a:p>
        </p:txBody>
      </p:sp>
      <p:pic>
        <p:nvPicPr>
          <p:cNvPr id="16385" name="Picture 1" descr="C:\Documents and Settings\вр\Рабочий стол\традиции\P1250568.JPG"/>
          <p:cNvPicPr>
            <a:picLocks noChangeAspect="1" noChangeArrowheads="1"/>
          </p:cNvPicPr>
          <p:nvPr/>
        </p:nvPicPr>
        <p:blipFill>
          <a:blip r:embed="rId3" cstate="print"/>
          <a:srcRect/>
          <a:stretch>
            <a:fillRect/>
          </a:stretch>
        </p:blipFill>
        <p:spPr bwMode="auto">
          <a:xfrm>
            <a:off x="281772" y="4873906"/>
            <a:ext cx="2276475" cy="1789784"/>
          </a:xfrm>
          <a:prstGeom prst="rect">
            <a:avLst/>
          </a:prstGeom>
          <a:ln>
            <a:noFill/>
          </a:ln>
          <a:effectLst>
            <a:softEdge rad="112500"/>
          </a:effectLst>
        </p:spPr>
      </p:pic>
      <p:pic>
        <p:nvPicPr>
          <p:cNvPr id="16386" name="Picture 2" descr="C:\Documents and Settings\вр\Рабочий стол\традиции\P1250405.JPG"/>
          <p:cNvPicPr>
            <a:picLocks noChangeAspect="1" noChangeArrowheads="1"/>
          </p:cNvPicPr>
          <p:nvPr/>
        </p:nvPicPr>
        <p:blipFill>
          <a:blip r:embed="rId4" cstate="print"/>
          <a:srcRect/>
          <a:stretch>
            <a:fillRect/>
          </a:stretch>
        </p:blipFill>
        <p:spPr bwMode="auto">
          <a:xfrm>
            <a:off x="3257550" y="2728368"/>
            <a:ext cx="2948940" cy="2083662"/>
          </a:xfrm>
          <a:prstGeom prst="rect">
            <a:avLst/>
          </a:prstGeom>
          <a:ln>
            <a:noFill/>
          </a:ln>
          <a:effectLst>
            <a:softEdge rad="112500"/>
          </a:effectLst>
        </p:spPr>
      </p:pic>
      <p:pic>
        <p:nvPicPr>
          <p:cNvPr id="16387" name="Picture 3" descr="C:\Documents and Settings\вр\Рабочий стол\традиции\P1250795.JPG"/>
          <p:cNvPicPr>
            <a:picLocks noChangeAspect="1" noChangeArrowheads="1"/>
          </p:cNvPicPr>
          <p:nvPr/>
        </p:nvPicPr>
        <p:blipFill>
          <a:blip r:embed="rId5" cstate="print"/>
          <a:srcRect/>
          <a:stretch>
            <a:fillRect/>
          </a:stretch>
        </p:blipFill>
        <p:spPr bwMode="auto">
          <a:xfrm>
            <a:off x="5403084" y="4917608"/>
            <a:ext cx="2449326" cy="1757512"/>
          </a:xfrm>
          <a:prstGeom prst="rect">
            <a:avLst/>
          </a:prstGeom>
          <a:ln>
            <a:noFill/>
          </a:ln>
          <a:effectLst>
            <a:softEdge rad="112500"/>
          </a:effectLst>
        </p:spPr>
      </p:pic>
      <p:sp>
        <p:nvSpPr>
          <p:cNvPr id="7" name="Заголовок 6"/>
          <p:cNvSpPr>
            <a:spLocks noGrp="1"/>
          </p:cNvSpPr>
          <p:nvPr>
            <p:ph type="ctrTitle"/>
          </p:nvPr>
        </p:nvSpPr>
        <p:spPr>
          <a:xfrm>
            <a:off x="685800" y="398033"/>
            <a:ext cx="7772400" cy="2538805"/>
          </a:xfrm>
        </p:spPr>
        <p:txBody>
          <a:bodyPr>
            <a:normAutofit/>
          </a:bodyPr>
          <a:lstStyle/>
          <a:p>
            <a:r>
              <a:rPr lang="ru-RU" sz="2000" b="1" dirty="0" smtClean="0">
                <a:latin typeface="Cambria" pitchFamily="18" charset="0"/>
              </a:rPr>
              <a:t>Традиционно в этот день проводятся спортивные соревнования во всех параллелях. На классных часах рассматриваются принципы здорового образа жизни, информация о спортивных достижения спортсменов школы и нашей страны.</a:t>
            </a:r>
            <a:br>
              <a:rPr lang="ru-RU" sz="2000" b="1" dirty="0" smtClean="0">
                <a:latin typeface="Cambria" pitchFamily="18" charset="0"/>
              </a:rPr>
            </a:br>
            <a:endParaRPr lang="ru-RU" sz="2000" b="1" dirty="0">
              <a:latin typeface="Cambria" pitchFamily="18" charset="0"/>
            </a:endParaRPr>
          </a:p>
        </p:txBody>
      </p:sp>
      <p:sp>
        <p:nvSpPr>
          <p:cNvPr id="8" name="Подзаголовок 7"/>
          <p:cNvSpPr>
            <a:spLocks noGrp="1"/>
          </p:cNvSpPr>
          <p:nvPr>
            <p:ph type="subTitle" idx="1"/>
          </p:nvPr>
        </p:nvSpPr>
        <p:spPr/>
        <p:txBody>
          <a:bodyPr/>
          <a:lstStyle/>
          <a:p>
            <a:endParaRPr lang="ru-RU" dirty="0"/>
          </a:p>
        </p:txBody>
      </p:sp>
      <p:pic>
        <p:nvPicPr>
          <p:cNvPr id="2" name="Picture 1" descr="H:\традиции\5.jpg"/>
          <p:cNvPicPr>
            <a:picLocks noChangeAspect="1" noChangeArrowheads="1"/>
          </p:cNvPicPr>
          <p:nvPr/>
        </p:nvPicPr>
        <p:blipFill>
          <a:blip r:embed="rId6" cstate="print"/>
          <a:srcRect/>
          <a:stretch>
            <a:fillRect/>
          </a:stretch>
        </p:blipFill>
        <p:spPr bwMode="auto">
          <a:xfrm>
            <a:off x="6297930" y="2571750"/>
            <a:ext cx="2846070" cy="2171700"/>
          </a:xfrm>
          <a:prstGeom prst="rect">
            <a:avLst/>
          </a:prstGeom>
          <a:ln>
            <a:noFill/>
          </a:ln>
          <a:effectLst>
            <a:softEdge rad="112500"/>
          </a:effectLst>
        </p:spPr>
      </p:pic>
      <p:pic>
        <p:nvPicPr>
          <p:cNvPr id="3" name="Picture 2" descr="H:\традиции\4.jpg"/>
          <p:cNvPicPr>
            <a:picLocks noChangeAspect="1" noChangeArrowheads="1"/>
          </p:cNvPicPr>
          <p:nvPr/>
        </p:nvPicPr>
        <p:blipFill>
          <a:blip r:embed="rId7" cstate="print"/>
          <a:srcRect/>
          <a:stretch>
            <a:fillRect/>
          </a:stretch>
        </p:blipFill>
        <p:spPr bwMode="auto">
          <a:xfrm>
            <a:off x="0" y="2640013"/>
            <a:ext cx="2731770" cy="2137727"/>
          </a:xfrm>
          <a:prstGeom prst="rect">
            <a:avLst/>
          </a:prstGeom>
          <a:ln>
            <a:noFill/>
          </a:ln>
          <a:effectLst>
            <a:softEdge rad="112500"/>
          </a:effectLst>
        </p:spPr>
      </p:pic>
      <p:pic>
        <p:nvPicPr>
          <p:cNvPr id="4" name="Picture 3" descr="H:\традиции\2610_2.jpg"/>
          <p:cNvPicPr>
            <a:picLocks noChangeAspect="1" noChangeArrowheads="1"/>
          </p:cNvPicPr>
          <p:nvPr/>
        </p:nvPicPr>
        <p:blipFill>
          <a:blip r:embed="rId8" cstate="print"/>
          <a:srcRect/>
          <a:stretch>
            <a:fillRect/>
          </a:stretch>
        </p:blipFill>
        <p:spPr bwMode="auto">
          <a:xfrm>
            <a:off x="2708910" y="4945697"/>
            <a:ext cx="2731770" cy="1912303"/>
          </a:xfrm>
          <a:prstGeom prst="rect">
            <a:avLst/>
          </a:prstGeom>
          <a:ln>
            <a:noFill/>
          </a:ln>
          <a:effectLst>
            <a:softEdge rad="112500"/>
          </a:effectLst>
        </p:spPr>
      </p:pic>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31" y="0"/>
            <a:ext cx="9139938" cy="6858000"/>
          </a:xfrm>
          <a:prstGeom prst="rect">
            <a:avLst/>
          </a:prstGeom>
        </p:spPr>
      </p:pic>
      <p:sp>
        <p:nvSpPr>
          <p:cNvPr id="6" name="Прямоугольник 5"/>
          <p:cNvSpPr/>
          <p:nvPr/>
        </p:nvSpPr>
        <p:spPr>
          <a:xfrm>
            <a:off x="1" y="2"/>
            <a:ext cx="9305364" cy="954107"/>
          </a:xfrm>
          <a:prstGeom prst="rect">
            <a:avLst/>
          </a:prstGeom>
        </p:spPr>
        <p:txBody>
          <a:bodyPr wrap="square">
            <a:spAutoFit/>
          </a:bodyPr>
          <a:lstStyle/>
          <a:p>
            <a:pPr marL="457200" indent="-457200" algn="ctr"/>
            <a:r>
              <a:rPr lang="ru-RU" sz="2800" b="1" i="1" dirty="0" smtClean="0">
                <a:solidFill>
                  <a:srgbClr val="C00000"/>
                </a:solidFill>
                <a:latin typeface="Cambria" pitchFamily="18" charset="0"/>
                <a:cs typeface="Times New Roman" panose="02020603050405020304" pitchFamily="18" charset="0"/>
              </a:rPr>
              <a:t>Добровольческие акции волонтерского  движения «</a:t>
            </a:r>
            <a:r>
              <a:rPr lang="en-US" sz="2800" b="1" i="1" dirty="0" smtClean="0">
                <a:solidFill>
                  <a:srgbClr val="C00000"/>
                </a:solidFill>
                <a:latin typeface="Cambria" pitchFamily="18" charset="0"/>
                <a:cs typeface="Times New Roman" panose="02020603050405020304" pitchFamily="18" charset="0"/>
              </a:rPr>
              <a:t>V</a:t>
            </a:r>
            <a:r>
              <a:rPr lang="ru-RU" sz="2800" b="1" i="1" dirty="0" smtClean="0">
                <a:solidFill>
                  <a:srgbClr val="C00000"/>
                </a:solidFill>
                <a:latin typeface="Cambria" pitchFamily="18" charset="0"/>
                <a:cs typeface="Times New Roman" panose="02020603050405020304" pitchFamily="18" charset="0"/>
              </a:rPr>
              <a:t>месте»</a:t>
            </a:r>
            <a:endParaRPr lang="ru-RU" sz="2800" b="1" i="1" dirty="0">
              <a:solidFill>
                <a:srgbClr val="C00000"/>
              </a:solidFill>
              <a:latin typeface="Cambria" pitchFamily="18" charset="0"/>
              <a:cs typeface="Times New Roman" panose="02020603050405020304" pitchFamily="18" charset="0"/>
            </a:endParaRPr>
          </a:p>
        </p:txBody>
      </p:sp>
      <p:pic>
        <p:nvPicPr>
          <p:cNvPr id="15361" name="Picture 1" descr="C:\Documents and Settings\вр\Рабочий стол\традиции\2811_00.jpg"/>
          <p:cNvPicPr>
            <a:picLocks noChangeAspect="1" noChangeArrowheads="1"/>
          </p:cNvPicPr>
          <p:nvPr/>
        </p:nvPicPr>
        <p:blipFill>
          <a:blip r:embed="rId3" cstate="print"/>
          <a:srcRect/>
          <a:stretch>
            <a:fillRect/>
          </a:stretch>
        </p:blipFill>
        <p:spPr bwMode="auto">
          <a:xfrm>
            <a:off x="0" y="4087906"/>
            <a:ext cx="3514166" cy="2635623"/>
          </a:xfrm>
          <a:prstGeom prst="rect">
            <a:avLst/>
          </a:prstGeom>
          <a:ln>
            <a:noFill/>
          </a:ln>
          <a:effectLst>
            <a:softEdge rad="112500"/>
          </a:effectLst>
        </p:spPr>
      </p:pic>
      <p:pic>
        <p:nvPicPr>
          <p:cNvPr id="15363" name="Picture 3" descr="C:\Documents and Settings\вр\Рабочий стол\традиции\0211_1.jpg"/>
          <p:cNvPicPr>
            <a:picLocks noChangeAspect="1" noChangeArrowheads="1"/>
          </p:cNvPicPr>
          <p:nvPr/>
        </p:nvPicPr>
        <p:blipFill>
          <a:blip r:embed="rId4" cstate="print"/>
          <a:srcRect/>
          <a:stretch>
            <a:fillRect/>
          </a:stretch>
        </p:blipFill>
        <p:spPr bwMode="auto">
          <a:xfrm>
            <a:off x="3420932" y="4690334"/>
            <a:ext cx="2775472" cy="1952262"/>
          </a:xfrm>
          <a:prstGeom prst="rect">
            <a:avLst/>
          </a:prstGeom>
          <a:ln>
            <a:noFill/>
          </a:ln>
          <a:effectLst>
            <a:softEdge rad="112500"/>
          </a:effectLst>
        </p:spPr>
      </p:pic>
      <p:pic>
        <p:nvPicPr>
          <p:cNvPr id="4" name="Рисунок 3" descr="C:\Documents and Settings\вр\Рабочий стол\традиции\0112.jpg"/>
          <p:cNvPicPr/>
          <p:nvPr/>
        </p:nvPicPr>
        <p:blipFill>
          <a:blip r:embed="rId5" cstate="print"/>
          <a:srcRect/>
          <a:stretch>
            <a:fillRect/>
          </a:stretch>
        </p:blipFill>
        <p:spPr bwMode="auto">
          <a:xfrm>
            <a:off x="3401489" y="2899241"/>
            <a:ext cx="2730370" cy="1704975"/>
          </a:xfrm>
          <a:prstGeom prst="rect">
            <a:avLst/>
          </a:prstGeom>
          <a:ln>
            <a:noFill/>
          </a:ln>
          <a:effectLst>
            <a:softEdge rad="112500"/>
          </a:effectLst>
        </p:spPr>
      </p:pic>
      <p:pic>
        <p:nvPicPr>
          <p:cNvPr id="15365" name="Picture 5" descr="C:\Documents and Settings\вр\Рабочий стол\традиции\P1240582.jpg"/>
          <p:cNvPicPr>
            <a:picLocks noChangeAspect="1" noChangeArrowheads="1"/>
          </p:cNvPicPr>
          <p:nvPr/>
        </p:nvPicPr>
        <p:blipFill>
          <a:blip r:embed="rId6" cstate="print"/>
          <a:srcRect t="20276"/>
          <a:stretch>
            <a:fillRect/>
          </a:stretch>
        </p:blipFill>
        <p:spPr bwMode="auto">
          <a:xfrm>
            <a:off x="159379" y="2183802"/>
            <a:ext cx="3263944" cy="1951617"/>
          </a:xfrm>
          <a:prstGeom prst="rect">
            <a:avLst/>
          </a:prstGeom>
          <a:ln>
            <a:noFill/>
          </a:ln>
          <a:effectLst>
            <a:softEdge rad="112500"/>
          </a:effectLst>
        </p:spPr>
      </p:pic>
      <p:pic>
        <p:nvPicPr>
          <p:cNvPr id="15366" name="Picture 6" descr="C:\Documents and Settings\вр\Рабочий стол\традиции\zdorove.jpg"/>
          <p:cNvPicPr>
            <a:picLocks noChangeAspect="1" noChangeArrowheads="1"/>
          </p:cNvPicPr>
          <p:nvPr/>
        </p:nvPicPr>
        <p:blipFill>
          <a:blip r:embed="rId7" cstate="print"/>
          <a:srcRect/>
          <a:stretch>
            <a:fillRect/>
          </a:stretch>
        </p:blipFill>
        <p:spPr bwMode="auto">
          <a:xfrm>
            <a:off x="6303981" y="4604272"/>
            <a:ext cx="2840019" cy="2065468"/>
          </a:xfrm>
          <a:prstGeom prst="rect">
            <a:avLst/>
          </a:prstGeom>
          <a:ln>
            <a:noFill/>
          </a:ln>
          <a:effectLst>
            <a:softEdge rad="112500"/>
          </a:effectLst>
        </p:spPr>
      </p:pic>
      <p:pic>
        <p:nvPicPr>
          <p:cNvPr id="15367" name="Picture 7" descr="C:\Documents and Settings\вр\Рабочий стол\традиции\2710_4.jpg"/>
          <p:cNvPicPr>
            <a:picLocks noChangeAspect="1" noChangeArrowheads="1"/>
          </p:cNvPicPr>
          <p:nvPr/>
        </p:nvPicPr>
        <p:blipFill>
          <a:blip r:embed="rId8" cstate="print"/>
          <a:srcRect/>
          <a:stretch>
            <a:fillRect/>
          </a:stretch>
        </p:blipFill>
        <p:spPr bwMode="auto">
          <a:xfrm>
            <a:off x="6142616" y="2409714"/>
            <a:ext cx="2646381" cy="1828800"/>
          </a:xfrm>
          <a:prstGeom prst="rect">
            <a:avLst/>
          </a:prstGeom>
          <a:ln>
            <a:noFill/>
          </a:ln>
          <a:effectLst>
            <a:softEdge rad="112500"/>
          </a:effectLst>
        </p:spPr>
      </p:pic>
      <p:sp>
        <p:nvSpPr>
          <p:cNvPr id="10" name="Заголовок 9"/>
          <p:cNvSpPr>
            <a:spLocks noGrp="1"/>
          </p:cNvSpPr>
          <p:nvPr>
            <p:ph type="ctrTitle"/>
          </p:nvPr>
        </p:nvSpPr>
        <p:spPr>
          <a:xfrm>
            <a:off x="172277" y="656217"/>
            <a:ext cx="8733183" cy="1764254"/>
          </a:xfrm>
        </p:spPr>
        <p:txBody>
          <a:bodyPr>
            <a:normAutofit/>
          </a:bodyPr>
          <a:lstStyle/>
          <a:p>
            <a:pPr algn="r"/>
            <a:r>
              <a:rPr lang="ru-RU" sz="1800" b="1" dirty="0" smtClean="0"/>
              <a:t>«</a:t>
            </a:r>
            <a:r>
              <a:rPr lang="ru-RU" sz="1800" b="1" dirty="0" smtClean="0">
                <a:latin typeface="Cambria" pitchFamily="18" charset="0"/>
              </a:rPr>
              <a:t>Если добрые чувства не воспитаны в детстве, их никогда не воспитаешь»</a:t>
            </a:r>
            <a:br>
              <a:rPr lang="ru-RU" sz="1800" b="1" dirty="0" smtClean="0">
                <a:latin typeface="Cambria" pitchFamily="18" charset="0"/>
              </a:rPr>
            </a:br>
            <a:r>
              <a:rPr lang="ru-RU" sz="1800" b="1" dirty="0" smtClean="0">
                <a:latin typeface="Cambria" pitchFamily="18" charset="0"/>
              </a:rPr>
              <a:t>В.А.Сухомлинский.</a:t>
            </a:r>
            <a:br>
              <a:rPr lang="ru-RU" sz="1800" b="1" dirty="0" smtClean="0">
                <a:latin typeface="Cambria" pitchFamily="18" charset="0"/>
              </a:rPr>
            </a:br>
            <a:r>
              <a:rPr lang="ru-RU" sz="1800" b="1" dirty="0" smtClean="0">
                <a:latin typeface="Cambria" pitchFamily="18" charset="0"/>
              </a:rPr>
              <a:t>Говорят, что, если есть в человеке доброта, человечность, чуткость, доброжелательность, значит, он как человек состоялся.</a:t>
            </a:r>
            <a:br>
              <a:rPr lang="ru-RU" sz="1800" b="1" dirty="0" smtClean="0">
                <a:latin typeface="Cambria" pitchFamily="18" charset="0"/>
              </a:rPr>
            </a:br>
            <a:r>
              <a:rPr lang="ru-RU" sz="1800" b="1" dirty="0" smtClean="0">
                <a:latin typeface="Cambria" pitchFamily="18" charset="0"/>
              </a:rPr>
              <a:t>Волонтерские акции, проходящие в течение года, каждому дают право на хороший поступок! Много добрых дел ждёт еще  впереди! </a:t>
            </a:r>
            <a:endParaRPr lang="ru-RU" sz="1800" b="1" dirty="0">
              <a:latin typeface="Cambria" pitchFamily="18" charset="0"/>
            </a:endParaRPr>
          </a:p>
        </p:txBody>
      </p:sp>
      <p:sp>
        <p:nvSpPr>
          <p:cNvPr id="11" name="Подзаголовок 10"/>
          <p:cNvSpPr>
            <a:spLocks noGrp="1"/>
          </p:cNvSpPr>
          <p:nvPr>
            <p:ph type="subTitle" idx="1"/>
          </p:nvPr>
        </p:nvSpPr>
        <p:spPr/>
        <p:txBody>
          <a:bodyPr/>
          <a:lstStyle/>
          <a:p>
            <a:endParaRPr lang="ru-RU" dirty="0"/>
          </a:p>
        </p:txBody>
      </p:sp>
    </p:spTree>
    <p:extLst>
      <p:ext uri="{BB962C8B-B14F-4D97-AF65-F5344CB8AC3E}">
        <p14:creationId xmlns="" xmlns:p14="http://schemas.microsoft.com/office/powerpoint/2010/main" val="2333666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617</TotalTime>
  <Words>787</Words>
  <Application>Microsoft Office PowerPoint</Application>
  <PresentationFormat>Экран (4:3)</PresentationFormat>
  <Paragraphs>47</Paragraphs>
  <Slides>22</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22</vt:i4>
      </vt:variant>
    </vt:vector>
  </HeadingPairs>
  <TitlesOfParts>
    <vt:vector size="24" baseType="lpstr">
      <vt:lpstr>Тема Office</vt:lpstr>
      <vt:lpstr>Слайд</vt:lpstr>
      <vt:lpstr>Слайд 1</vt:lpstr>
      <vt:lpstr> Гимназия- это государство, это мир, в котором наши ученики проживают целых одиннадцать лет. Гимназические традиции являются тем звеном, которое объединяет учителей, учеников, выпускников и родителей. Сложившиеся традиции придают школе то особое, неповторимое, что отличает нашу школу от других и тем самым сплачивает школьный коллектив, обогащая его жизнь.   Внеурочная деятельность нашей школы очень многогранна, за 20 лет ее существования сложились свои ежегодные неотъемлемые мероприятия: праздничные концерты, новогодние ёлки для малышей, тематические дискотеки для старшеклассников, социальные акции. </vt:lpstr>
      <vt:lpstr>  День знаний – это первые звонки и волнения, море цветов и белых бантов. Каждый год первого сентября проводится торжественная линейка, посвященная началу учебного года. Приветствие директора, лучшие вокальные и танцевальные номера, торжественное выступление первоклассников, теплые слова ребятам от гостей и выпускников. И, по традиции, праздник заканчивается первым в этом учебном году школьным звонком. На лицах первоклассников сияет улыбка, и они с нетерпением идут в классы.  </vt:lpstr>
      <vt:lpstr> Выборы лидера ученического самоуправления                  </vt:lpstr>
      <vt:lpstr> День учителя                 </vt:lpstr>
      <vt:lpstr>Слайд 6</vt:lpstr>
      <vt:lpstr>Слайд 7</vt:lpstr>
      <vt:lpstr>Традиционно в этот день проводятся спортивные соревнования во всех параллелях. На классных часах рассматриваются принципы здорового образа жизни, информация о спортивных достижения спортсменов школы и нашей страны. </vt:lpstr>
      <vt:lpstr>«Если добрые чувства не воспитаны в детстве, их никогда не воспитаешь» В.А.Сухомлинский. Говорят, что, если есть в человеке доброта, человечность, чуткость, доброжелательность, значит, он как человек состоялся. Волонтерские акции, проходящие в течение года, каждому дают право на хороший поступок! Много добрых дел ждёт еще  впереди! </vt:lpstr>
      <vt:lpstr>Слайд 10</vt:lpstr>
      <vt:lpstr>Слайд 11</vt:lpstr>
      <vt:lpstr>Слайд 12</vt:lpstr>
      <vt:lpstr>Слайд 13</vt:lpstr>
      <vt:lpstr>          У младших школьников в спортивном зале проходят «А, ну-ка, мальчики»! Ученики 8-11 классов соревнуются в беге, в перетягивании каната, сборке-разборке автомата, надевании противогаза, подтягиваются и отжимаются, принимают участие в командной эстафете.          Проведение таких мероприятий целенаправленно формирует патриотизм, верность своему Отечеству, готовность к защите своей Родины, мотивацию здорового образа жизни. Это способствует возрождению традиций проведения военно-спортивных игр; воспитывает дисциплинированность, организованность, взаимоуважение и взаимопомощь.   </vt:lpstr>
      <vt:lpstr>Слайд 15</vt:lpstr>
      <vt:lpstr>Слайд 16</vt:lpstr>
      <vt:lpstr>Слайд 17</vt:lpstr>
      <vt:lpstr>Весенний праздник танца – это ещё одна традиция нашей любимой школы. Каждый год с нетерпением ждем этого события.  Радостные, восторженные лица детей, горделиво-восхищенные лица родителей, быстрые перевоплощения маленьких танцоров, калейдоскоп красок, вихрь движений и энергии – вот что такое наш праздник танца… </vt:lpstr>
      <vt:lpstr>В этот день ребята посещают выставку пожарной техники, а к ребятам 7-8-х классов приходят десятиклассники с лекциями о вреде наркотиков, алкоголя и курения. Среди старшеклассников  (9-11-е классы) проходят соревнования по гражданской обороне, проводится  проверка знаний и практических навыков по сигналу "Внимание всем!"</vt:lpstr>
      <vt:lpstr>Слайд 20</vt:lpstr>
      <vt:lpstr>                       "Когда уйдём со школьного двора…" Как трогательно звучат эти строки в исполнении учеников, которых выпускает школа. Ни один Последний звонок не обходится без слёз учителей, родителей, ребят. Незабываемый, волнующий момент в жизни каждого человека - окончание школы. Позади беззаботное детство, школьные шалости, шумные перемены, любовные записки и невыученные уроки, а впереди ждет взрослая,  самостоятельная жизнь с ее волнениями, тревогами, радостями и новыми достижениями.  Праздник Последнего звонка всегда проходит в творческой атмосфере. Ребята стараются сказать слова благодарности каждому преподавателю, родители всегда готовят речь, учителя никогда не стесняются своих истинных нежных чувств к своим ученикам.  Никогда праздник Последнего звонка не повторяется. Нет одинакового сценария выступления, потому что все классы разные, обладают своей индивидуальностью. Дорогого стоят те слова, которые в этот день произносят ученики для своих учителей.  </vt:lpstr>
      <vt:lpstr>Торжественная церемония вручения аттестатов об окончании школы начинается с приветствия директора школы. Затем наступает время вручения аттестатов. Прежде чем выпускница или выпускник получит аттестат, о нем обязательно будут сказаны добрые слова об их школьных достижениях. Традиционно слово предоставляется учителям, классным руководителям и родителям. </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Михаил Горяйнов</dc:creator>
  <cp:lastModifiedBy>зам ИОП</cp:lastModifiedBy>
  <cp:revision>87</cp:revision>
  <dcterms:created xsi:type="dcterms:W3CDTF">2013-11-19T05:52:05Z</dcterms:created>
  <dcterms:modified xsi:type="dcterms:W3CDTF">2017-02-13T09:08:20Z</dcterms:modified>
</cp:coreProperties>
</file>