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61" r:id="rId6"/>
    <p:sldId id="262" r:id="rId7"/>
    <p:sldId id="263" r:id="rId8"/>
    <p:sldId id="271" r:id="rId9"/>
    <p:sldId id="274" r:id="rId10"/>
    <p:sldId id="264" r:id="rId11"/>
    <p:sldId id="265" r:id="rId12"/>
    <p:sldId id="266" r:id="rId13"/>
    <p:sldId id="270" r:id="rId14"/>
    <p:sldId id="275" r:id="rId15"/>
    <p:sldId id="276" r:id="rId16"/>
    <p:sldId id="267" r:id="rId17"/>
    <p:sldId id="268" r:id="rId18"/>
    <p:sldId id="269" r:id="rId19"/>
    <p:sldId id="272"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20040" autoAdjust="0"/>
    <p:restoredTop sz="94660"/>
  </p:normalViewPr>
  <p:slideViewPr>
    <p:cSldViewPr snapToGrid="0">
      <p:cViewPr varScale="1">
        <p:scale>
          <a:sx n="50" d="100"/>
          <a:sy n="50" d="100"/>
        </p:scale>
        <p:origin x="-102" y="-111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2/22/2026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42A54C80-263E-416B-A8E0-580EDEADCBDC}" type="datetimeFigureOut">
              <a:rPr lang="en-US" dirty="0"/>
              <a:pPr/>
              <a:t>2/22/2026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2/22/2026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2/22/2026</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24951" y="0"/>
            <a:ext cx="8049052" cy="3554083"/>
          </a:xfrm>
        </p:spPr>
        <p:txBody>
          <a:bodyPr/>
          <a:lstStyle/>
          <a:p>
            <a:pPr algn="ctr"/>
            <a:r>
              <a:rPr lang="ru-RU" sz="3200" dirty="0"/>
              <a:t>УРОК ПО ТЕХНОЛОГИИ ДЛЯ 7 КЛАССА</a:t>
            </a:r>
            <a:br>
              <a:rPr lang="ru-RU" sz="3200" dirty="0"/>
            </a:br>
            <a:r>
              <a:rPr lang="ru-RU" sz="3200" dirty="0"/>
              <a:t/>
            </a:r>
            <a:br>
              <a:rPr lang="ru-RU" sz="3200" dirty="0"/>
            </a:br>
            <a:r>
              <a:rPr lang="ru-RU" dirty="0" smtClean="0"/>
              <a:t/>
            </a:r>
            <a:br>
              <a:rPr lang="ru-RU" dirty="0" smtClean="0"/>
            </a:br>
            <a:r>
              <a:rPr lang="ru-RU" sz="9600" dirty="0" smtClean="0">
                <a:solidFill>
                  <a:schemeClr val="accent2">
                    <a:lumMod val="75000"/>
                  </a:schemeClr>
                </a:solidFill>
              </a:rPr>
              <a:t>ДЕСЕРТЫ</a:t>
            </a:r>
            <a:endParaRPr lang="ru-RU" sz="9600" dirty="0">
              <a:solidFill>
                <a:schemeClr val="accent2">
                  <a:lumMod val="75000"/>
                </a:schemeClr>
              </a:solidFill>
            </a:endParaRPr>
          </a:p>
        </p:txBody>
      </p:sp>
      <p:sp>
        <p:nvSpPr>
          <p:cNvPr id="3" name="Подзаголовок 2"/>
          <p:cNvSpPr>
            <a:spLocks noGrp="1"/>
          </p:cNvSpPr>
          <p:nvPr>
            <p:ph type="subTitle" idx="1"/>
          </p:nvPr>
        </p:nvSpPr>
        <p:spPr>
          <a:xfrm>
            <a:off x="1507067" y="5796951"/>
            <a:ext cx="7766936" cy="914400"/>
          </a:xfrm>
        </p:spPr>
        <p:txBody>
          <a:bodyPr>
            <a:normAutofit/>
          </a:bodyPr>
          <a:lstStyle/>
          <a:p>
            <a:pPr algn="ctr"/>
            <a:r>
              <a:rPr lang="ru-RU" sz="2400" dirty="0" smtClean="0">
                <a:solidFill>
                  <a:srgbClr val="92D050"/>
                </a:solidFill>
              </a:rPr>
              <a:t>Выполнила: Богданова Н.А. учитель технологии Гимназии №</a:t>
            </a:r>
            <a:r>
              <a:rPr lang="ru-RU" sz="2400" smtClean="0">
                <a:solidFill>
                  <a:srgbClr val="92D050"/>
                </a:solidFill>
              </a:rPr>
              <a:t>2 </a:t>
            </a:r>
            <a:r>
              <a:rPr lang="ru-RU" sz="2400" smtClean="0">
                <a:solidFill>
                  <a:srgbClr val="92D050"/>
                </a:solidFill>
              </a:rPr>
              <a:t>г. </a:t>
            </a:r>
            <a:r>
              <a:rPr lang="ru-RU" sz="2400" dirty="0" smtClean="0">
                <a:solidFill>
                  <a:srgbClr val="92D050"/>
                </a:solidFill>
              </a:rPr>
              <a:t>Нелидова</a:t>
            </a:r>
            <a:endParaRPr lang="ru-RU" sz="2400" dirty="0">
              <a:solidFill>
                <a:srgbClr val="92D050"/>
              </a:solidFill>
            </a:endParaRPr>
          </a:p>
        </p:txBody>
      </p:sp>
    </p:spTree>
    <p:extLst>
      <p:ext uri="{BB962C8B-B14F-4D97-AF65-F5344CB8AC3E}">
        <p14:creationId xmlns:p14="http://schemas.microsoft.com/office/powerpoint/2010/main" xmlns="" val="1240144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smtClean="0"/>
              <a:t>ЧТО ТАКОЕ ТОРТ?</a:t>
            </a:r>
            <a:endParaRPr lang="ru-RU" dirty="0"/>
          </a:p>
        </p:txBody>
      </p:sp>
      <p:sp>
        <p:nvSpPr>
          <p:cNvPr id="3" name="Подзаголовок 2"/>
          <p:cNvSpPr>
            <a:spLocks noGrp="1"/>
          </p:cNvSpPr>
          <p:nvPr>
            <p:ph type="subTitle" idx="1"/>
          </p:nvPr>
        </p:nvSpPr>
        <p:spPr>
          <a:xfrm>
            <a:off x="556592" y="1391479"/>
            <a:ext cx="4949686" cy="5088834"/>
          </a:xfrm>
        </p:spPr>
        <p:txBody>
          <a:bodyPr>
            <a:noAutofit/>
          </a:bodyPr>
          <a:lstStyle/>
          <a:p>
            <a:pPr algn="l"/>
            <a:r>
              <a:rPr lang="ru-RU" sz="3200" b="1" dirty="0">
                <a:solidFill>
                  <a:schemeClr val="accent2">
                    <a:lumMod val="75000"/>
                  </a:schemeClr>
                </a:solidFill>
              </a:rPr>
              <a:t>Торт – это десерт, разновидность пирога, состоящего из одного или нескольких коржей, пропитанных кремом или джемом. Сверху торт обычно украшают кремом, глазурью или фруктами.</a:t>
            </a:r>
            <a:endParaRPr lang="ru-RU" sz="3200" dirty="0">
              <a:solidFill>
                <a:schemeClr val="accent2">
                  <a:lumMod val="75000"/>
                </a:schemeClr>
              </a:solidFill>
            </a:endParaRPr>
          </a:p>
          <a:p>
            <a:pPr algn="l"/>
            <a:endParaRPr lang="ru-RU" sz="3200" dirty="0">
              <a:solidFill>
                <a:schemeClr val="accent2">
                  <a:lumMod val="75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06278" y="1391479"/>
            <a:ext cx="5976695" cy="4365789"/>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3483336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smtClean="0"/>
              <a:t>ЧТО ТАКОЕ СУФЛЕ?</a:t>
            </a:r>
            <a:endParaRPr lang="ru-RU" dirty="0"/>
          </a:p>
        </p:txBody>
      </p:sp>
      <p:sp>
        <p:nvSpPr>
          <p:cNvPr id="3" name="Подзаголовок 2"/>
          <p:cNvSpPr>
            <a:spLocks noGrp="1"/>
          </p:cNvSpPr>
          <p:nvPr>
            <p:ph type="subTitle" idx="1"/>
          </p:nvPr>
        </p:nvSpPr>
        <p:spPr>
          <a:xfrm>
            <a:off x="556592" y="1391479"/>
            <a:ext cx="4949686" cy="5088834"/>
          </a:xfrm>
        </p:spPr>
        <p:txBody>
          <a:bodyPr>
            <a:noAutofit/>
          </a:bodyPr>
          <a:lstStyle/>
          <a:p>
            <a:pPr algn="l"/>
            <a:r>
              <a:rPr lang="ru-RU" sz="2400" b="1" dirty="0">
                <a:solidFill>
                  <a:schemeClr val="accent2">
                    <a:lumMod val="75000"/>
                  </a:schemeClr>
                </a:solidFill>
              </a:rPr>
              <a:t>Когда точно было придумано суфле – не известно, но достоверно известно, что родился рецепт этого изысканного кушанья во Франции. Слово «суфле» переводится с французского языка как «воздушное» и даже как «дыхание» – второй вариант отражает главную особенность этого блюда, каким бы оно ни было: сладким или несладким.</a:t>
            </a:r>
            <a:endParaRPr lang="ru-RU" sz="2400" dirty="0">
              <a:solidFill>
                <a:schemeClr val="accent2">
                  <a:lumMod val="75000"/>
                </a:schemeClr>
              </a:solidFill>
            </a:endParaRPr>
          </a:p>
          <a:p>
            <a:pPr algn="l"/>
            <a:endParaRPr lang="ru-RU" sz="3200" dirty="0">
              <a:solidFill>
                <a:schemeClr val="accent2">
                  <a:lumMod val="75000"/>
                </a:schemeClr>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734359" y="1694867"/>
            <a:ext cx="5854667" cy="4187507"/>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2290395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smtClean="0"/>
              <a:t>ЧТО ТАКОЕ ЖЕЛЕ?</a:t>
            </a:r>
            <a:endParaRPr lang="ru-RU" dirty="0"/>
          </a:p>
        </p:txBody>
      </p:sp>
      <p:sp>
        <p:nvSpPr>
          <p:cNvPr id="3" name="Подзаголовок 2"/>
          <p:cNvSpPr>
            <a:spLocks noGrp="1"/>
          </p:cNvSpPr>
          <p:nvPr>
            <p:ph type="subTitle" idx="1"/>
          </p:nvPr>
        </p:nvSpPr>
        <p:spPr>
          <a:xfrm>
            <a:off x="265471" y="1391479"/>
            <a:ext cx="7374193" cy="5088834"/>
          </a:xfrm>
        </p:spPr>
        <p:txBody>
          <a:bodyPr>
            <a:noAutofit/>
          </a:bodyPr>
          <a:lstStyle/>
          <a:p>
            <a:pPr algn="l"/>
            <a:r>
              <a:rPr lang="ru-RU" sz="2400" b="1" dirty="0">
                <a:solidFill>
                  <a:schemeClr val="accent2">
                    <a:lumMod val="75000"/>
                  </a:schemeClr>
                </a:solidFill>
              </a:rPr>
              <a:t>Слово желе является французским. Так называли застывший десерт, приготовленный из фруктового сока путем добавления в него сахара и желатина. Этим же словом называли студенистую массу образующуюся после долгого переваривания кожи и костей. </a:t>
            </a:r>
            <a:endParaRPr lang="ru-RU" sz="2400" dirty="0">
              <a:solidFill>
                <a:schemeClr val="accent2">
                  <a:lumMod val="75000"/>
                </a:schemeClr>
              </a:solidFill>
            </a:endParaRPr>
          </a:p>
          <a:p>
            <a:pPr algn="l"/>
            <a:r>
              <a:rPr lang="ru-RU" sz="2400" b="1" u="sng" dirty="0">
                <a:solidFill>
                  <a:schemeClr val="accent2">
                    <a:lumMod val="75000"/>
                  </a:schemeClr>
                </a:solidFill>
              </a:rPr>
              <a:t>Желатин</a:t>
            </a:r>
            <a:r>
              <a:rPr lang="ru-RU" sz="2400" dirty="0">
                <a:solidFill>
                  <a:schemeClr val="accent2">
                    <a:lumMod val="75000"/>
                  </a:schemeClr>
                </a:solidFill>
              </a:rPr>
              <a:t> </a:t>
            </a:r>
            <a:r>
              <a:rPr lang="ru-RU" sz="2400" b="1" dirty="0">
                <a:solidFill>
                  <a:schemeClr val="accent2">
                    <a:lumMod val="75000"/>
                  </a:schemeClr>
                </a:solidFill>
              </a:rPr>
              <a:t>является продуктом животного происхождения. Его получают при вываривании, высушивании и измельчении сухожилий, костей и иных частей тел животных. Он незаменим во время приготовления холодца, но в желе его следует класть аккуратно, поскольку перебор приведет к возникновению неприятного вкуса.</a:t>
            </a:r>
            <a:endParaRPr lang="ru-RU" sz="2400" dirty="0">
              <a:solidFill>
                <a:schemeClr val="accent2">
                  <a:lumMod val="75000"/>
                </a:schemeClr>
              </a:solidFill>
            </a:endParaRPr>
          </a:p>
          <a:p>
            <a:pPr algn="l"/>
            <a:endParaRPr lang="ru-RU" sz="2400" dirty="0">
              <a:solidFill>
                <a:schemeClr val="accent2">
                  <a:lumMod val="75000"/>
                </a:schemeClr>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39664" y="1865671"/>
            <a:ext cx="4092678" cy="4092678"/>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3706551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smtClean="0"/>
              <a:t>ЧТО ТАКОЕ МОРОЖЕНОЕ?</a:t>
            </a:r>
            <a:endParaRPr lang="ru-RU" dirty="0"/>
          </a:p>
        </p:txBody>
      </p:sp>
      <p:sp>
        <p:nvSpPr>
          <p:cNvPr id="3" name="Подзаголовок 2"/>
          <p:cNvSpPr>
            <a:spLocks noGrp="1"/>
          </p:cNvSpPr>
          <p:nvPr>
            <p:ph type="subTitle" idx="1"/>
          </p:nvPr>
        </p:nvSpPr>
        <p:spPr>
          <a:xfrm>
            <a:off x="265471" y="1391479"/>
            <a:ext cx="6091083" cy="5088834"/>
          </a:xfrm>
        </p:spPr>
        <p:txBody>
          <a:bodyPr>
            <a:noAutofit/>
          </a:bodyPr>
          <a:lstStyle/>
          <a:p>
            <a:pPr algn="l"/>
            <a:r>
              <a:rPr lang="ru-RU" sz="2400" dirty="0" smtClean="0">
                <a:solidFill>
                  <a:schemeClr val="accent2">
                    <a:lumMod val="75000"/>
                  </a:schemeClr>
                </a:solidFill>
              </a:rPr>
              <a:t>В </a:t>
            </a:r>
            <a:r>
              <a:rPr lang="ru-RU" sz="2400" dirty="0">
                <a:solidFill>
                  <a:schemeClr val="accent2">
                    <a:lumMod val="75000"/>
                  </a:schemeClr>
                </a:solidFill>
              </a:rPr>
              <a:t>Европу мороженое попало в первой половине XIV века благодаря Марко </a:t>
            </a:r>
            <a:r>
              <a:rPr lang="ru-RU" sz="2400" dirty="0" smtClean="0">
                <a:solidFill>
                  <a:schemeClr val="accent2">
                    <a:lumMod val="75000"/>
                  </a:schemeClr>
                </a:solidFill>
              </a:rPr>
              <a:t>Поло. </a:t>
            </a:r>
            <a:r>
              <a:rPr lang="ru-RU" sz="2400" b="1" dirty="0">
                <a:solidFill>
                  <a:schemeClr val="accent2">
                    <a:lumMod val="75000"/>
                  </a:schemeClr>
                </a:solidFill>
              </a:rPr>
              <a:t>Моро́женое</a:t>
            </a:r>
            <a:r>
              <a:rPr lang="ru-RU" sz="2400" dirty="0">
                <a:solidFill>
                  <a:schemeClr val="accent2">
                    <a:lumMod val="75000"/>
                  </a:schemeClr>
                </a:solidFill>
              </a:rPr>
              <a:t> — пищевой продукт-десерт, </a:t>
            </a:r>
            <a:r>
              <a:rPr lang="ru-RU" sz="2400" dirty="0" smtClean="0">
                <a:solidFill>
                  <a:schemeClr val="accent2">
                    <a:lumMod val="75000"/>
                  </a:schemeClr>
                </a:solidFill>
              </a:rPr>
              <a:t>представляющий </a:t>
            </a:r>
            <a:r>
              <a:rPr lang="ru-RU" sz="2400" dirty="0">
                <a:solidFill>
                  <a:schemeClr val="accent2">
                    <a:lumMod val="75000"/>
                  </a:schemeClr>
                </a:solidFill>
              </a:rPr>
              <a:t>собой замороженную в процессе </a:t>
            </a:r>
            <a:r>
              <a:rPr lang="ru-RU" sz="2400" dirty="0" smtClean="0">
                <a:solidFill>
                  <a:schemeClr val="accent2">
                    <a:lumMod val="75000"/>
                  </a:schemeClr>
                </a:solidFill>
              </a:rPr>
              <a:t>непрерывного </a:t>
            </a:r>
            <a:r>
              <a:rPr lang="ru-RU" sz="2400" dirty="0">
                <a:solidFill>
                  <a:schemeClr val="accent2">
                    <a:lumMod val="75000"/>
                  </a:schemeClr>
                </a:solidFill>
              </a:rPr>
              <a:t>взбивания массу, содержащую в основе своей питательные, вкусовые, ароматические и эмульгирующие </a:t>
            </a:r>
            <a:r>
              <a:rPr lang="ru-RU" sz="2400" dirty="0" smtClean="0">
                <a:solidFill>
                  <a:schemeClr val="accent2">
                    <a:lumMod val="75000"/>
                  </a:schemeClr>
                </a:solidFill>
              </a:rPr>
              <a:t>вещества</a:t>
            </a:r>
            <a:r>
              <a:rPr lang="ru-RU" sz="2400" dirty="0">
                <a:solidFill>
                  <a:schemeClr val="accent2">
                    <a:lumMod val="75000"/>
                  </a:schemeClr>
                </a:solidFill>
              </a:rPr>
              <a:t> </a:t>
            </a:r>
            <a:r>
              <a:rPr lang="ru-RU" sz="2400" dirty="0" smtClean="0">
                <a:solidFill>
                  <a:schemeClr val="accent2">
                    <a:lumMod val="75000"/>
                  </a:schemeClr>
                </a:solidFill>
              </a:rPr>
              <a:t>молоко, сливки, масло, соки,</a:t>
            </a:r>
            <a:r>
              <a:rPr lang="ru-RU" sz="2400" dirty="0">
                <a:solidFill>
                  <a:schemeClr val="accent2">
                    <a:lumMod val="75000"/>
                  </a:schemeClr>
                </a:solidFill>
              </a:rPr>
              <a:t> </a:t>
            </a:r>
            <a:r>
              <a:rPr lang="ru-RU" sz="2400" dirty="0" smtClean="0">
                <a:solidFill>
                  <a:schemeClr val="accent2">
                    <a:lumMod val="75000"/>
                  </a:schemeClr>
                </a:solidFill>
              </a:rPr>
              <a:t>ягоды, сахара. Существуют разные сорта мороженого, например пломбир, сливочное, фруктовый лед, крем-брюле.</a:t>
            </a:r>
            <a:endParaRPr lang="ru-RU" sz="2400" dirty="0">
              <a:solidFill>
                <a:schemeClr val="accent2">
                  <a:lumMod val="75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58622" y="1622322"/>
            <a:ext cx="5230761" cy="4173794"/>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162225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smtClean="0"/>
              <a:t>ЧТО ТАКОЕ ШАРЛОТКА?</a:t>
            </a:r>
            <a:endParaRPr lang="ru-RU" dirty="0"/>
          </a:p>
        </p:txBody>
      </p:sp>
      <p:sp>
        <p:nvSpPr>
          <p:cNvPr id="3" name="Подзаголовок 2"/>
          <p:cNvSpPr>
            <a:spLocks noGrp="1"/>
          </p:cNvSpPr>
          <p:nvPr>
            <p:ph type="subTitle" idx="1"/>
          </p:nvPr>
        </p:nvSpPr>
        <p:spPr>
          <a:xfrm>
            <a:off x="729204" y="1794075"/>
            <a:ext cx="5173885" cy="4686237"/>
          </a:xfrm>
        </p:spPr>
        <p:txBody>
          <a:bodyPr>
            <a:noAutofit/>
          </a:bodyPr>
          <a:lstStyle/>
          <a:p>
            <a:pPr algn="l"/>
            <a:r>
              <a:rPr lang="ru-RU" sz="2400" dirty="0" smtClean="0">
                <a:solidFill>
                  <a:schemeClr val="accent2">
                    <a:lumMod val="75000"/>
                  </a:schemeClr>
                </a:solidFill>
              </a:rPr>
              <a:t>Горячее сладкое блюдо западноевропейской кухни. Шарлотка состоит из двух частей – фруктовой и хлебной. Фруктовая часть обычно состоит из яблок, груш, слив. Хлебную часть готовят из бисквита, сухарей или черного ржаного хлеба. В качестве добавок при приготовлении шарлотки используют: корицу, цедру, ваниль.</a:t>
            </a:r>
            <a:endParaRPr lang="ru-RU" sz="2400" dirty="0">
              <a:solidFill>
                <a:schemeClr val="accent2">
                  <a:lumMod val="75000"/>
                </a:schemeClr>
              </a:solidFill>
            </a:endParaRPr>
          </a:p>
        </p:txBody>
      </p:sp>
      <p:pic>
        <p:nvPicPr>
          <p:cNvPr id="3074" name="Picture 2" descr="D:\Рабочий стол 2\1579895545_33-p-sharlotki-s-yablokami-91.jpg"/>
          <p:cNvPicPr>
            <a:picLocks noChangeAspect="1" noChangeArrowheads="1"/>
          </p:cNvPicPr>
          <p:nvPr/>
        </p:nvPicPr>
        <p:blipFill>
          <a:blip r:embed="rId2"/>
          <a:srcRect/>
          <a:stretch>
            <a:fillRect/>
          </a:stretch>
        </p:blipFill>
        <p:spPr bwMode="auto">
          <a:xfrm>
            <a:off x="6380585" y="1724627"/>
            <a:ext cx="5368664" cy="4305783"/>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162225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0"/>
            <a:ext cx="8377891" cy="1759352"/>
          </a:xfrm>
        </p:spPr>
        <p:txBody>
          <a:bodyPr/>
          <a:lstStyle/>
          <a:p>
            <a:pPr algn="ctr"/>
            <a:r>
              <a:rPr lang="ru-RU" dirty="0" smtClean="0"/>
              <a:t>ЧТО ТАКОЕ ГУРЬЕВСКАЯ КАША?</a:t>
            </a:r>
            <a:endParaRPr lang="ru-RU" dirty="0"/>
          </a:p>
        </p:txBody>
      </p:sp>
      <p:sp>
        <p:nvSpPr>
          <p:cNvPr id="3" name="Подзаголовок 2"/>
          <p:cNvSpPr>
            <a:spLocks noGrp="1"/>
          </p:cNvSpPr>
          <p:nvPr>
            <p:ph type="subTitle" idx="1"/>
          </p:nvPr>
        </p:nvSpPr>
        <p:spPr>
          <a:xfrm>
            <a:off x="729204" y="1794075"/>
            <a:ext cx="5173885" cy="4686237"/>
          </a:xfrm>
        </p:spPr>
        <p:txBody>
          <a:bodyPr>
            <a:noAutofit/>
          </a:bodyPr>
          <a:lstStyle/>
          <a:p>
            <a:pPr algn="l"/>
            <a:r>
              <a:rPr lang="ru-RU" sz="2400" dirty="0" smtClean="0">
                <a:solidFill>
                  <a:schemeClr val="accent2">
                    <a:lumMod val="75000"/>
                  </a:schemeClr>
                </a:solidFill>
              </a:rPr>
              <a:t>Гурьевская каша – блюдо русской кухни. Изобретено в начале 19 века и названо в честь графа Гурьева. Ее готовят из манной крупы, которую заваривают молокой или сливками. Из молока натапливают пенки. Слои манной каши перекладывают пенками, вареньем, мёдом, посыпают орехами, цукатами, пряностями. Чем больше слоев, тем вкуснее.</a:t>
            </a:r>
            <a:endParaRPr lang="ru-RU" sz="2400" dirty="0">
              <a:solidFill>
                <a:schemeClr val="accent2">
                  <a:lumMod val="75000"/>
                </a:schemeClr>
              </a:solidFill>
            </a:endParaRPr>
          </a:p>
        </p:txBody>
      </p:sp>
      <p:pic>
        <p:nvPicPr>
          <p:cNvPr id="4098" name="Picture 2" descr="D:\Рабочий стол 2\y9iy0artj112.jpg"/>
          <p:cNvPicPr>
            <a:picLocks noChangeAspect="1" noChangeArrowheads="1"/>
          </p:cNvPicPr>
          <p:nvPr/>
        </p:nvPicPr>
        <p:blipFill>
          <a:blip r:embed="rId2"/>
          <a:srcRect l="6368" r="20478"/>
          <a:stretch>
            <a:fillRect/>
          </a:stretch>
        </p:blipFill>
        <p:spPr bwMode="auto">
          <a:xfrm>
            <a:off x="6308203" y="1604807"/>
            <a:ext cx="5393803" cy="4657097"/>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16222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0357" y="1"/>
            <a:ext cx="9071744" cy="983848"/>
          </a:xfrm>
        </p:spPr>
        <p:txBody>
          <a:bodyPr/>
          <a:lstStyle/>
          <a:p>
            <a:pPr algn="ctr"/>
            <a:r>
              <a:rPr lang="ru-RU" dirty="0" smtClean="0"/>
              <a:t>ДЕСЕРТНЫЕ НАПИТКИ.</a:t>
            </a:r>
            <a:endParaRPr lang="ru-RU" dirty="0"/>
          </a:p>
        </p:txBody>
      </p:sp>
      <p:sp>
        <p:nvSpPr>
          <p:cNvPr id="3" name="Подзаголовок 2"/>
          <p:cNvSpPr>
            <a:spLocks noGrp="1"/>
          </p:cNvSpPr>
          <p:nvPr>
            <p:ph type="subTitle" idx="1"/>
          </p:nvPr>
        </p:nvSpPr>
        <p:spPr>
          <a:xfrm>
            <a:off x="-474563" y="4988688"/>
            <a:ext cx="12037671" cy="1869311"/>
          </a:xfrm>
        </p:spPr>
        <p:txBody>
          <a:bodyPr>
            <a:noAutofit/>
          </a:bodyPr>
          <a:lstStyle/>
          <a:p>
            <a:pPr algn="ctr"/>
            <a:r>
              <a:rPr lang="ru-RU" sz="3200" b="1" dirty="0">
                <a:solidFill>
                  <a:schemeClr val="accent2">
                    <a:lumMod val="75000"/>
                  </a:schemeClr>
                </a:solidFill>
              </a:rPr>
              <a:t>На десерт могут подавать не только кондитерские изделия или сладости, но и напитки. К </a:t>
            </a:r>
            <a:r>
              <a:rPr lang="ru-RU" sz="3200" b="1" dirty="0" smtClean="0">
                <a:solidFill>
                  <a:schemeClr val="accent2">
                    <a:lumMod val="75000"/>
                  </a:schemeClr>
                </a:solidFill>
              </a:rPr>
              <a:t>ним относятся: горячий </a:t>
            </a:r>
            <a:r>
              <a:rPr lang="ru-RU" sz="3200" b="1" dirty="0">
                <a:solidFill>
                  <a:schemeClr val="accent2">
                    <a:lumMod val="75000"/>
                  </a:schemeClr>
                </a:solidFill>
              </a:rPr>
              <a:t>шоколад</a:t>
            </a:r>
            <a:r>
              <a:rPr lang="ru-RU" sz="3200" b="1" dirty="0" smtClean="0">
                <a:solidFill>
                  <a:schemeClr val="accent2">
                    <a:lumMod val="75000"/>
                  </a:schemeClr>
                </a:solidFill>
              </a:rPr>
              <a:t>, </a:t>
            </a:r>
            <a:r>
              <a:rPr lang="ru-RU" sz="3200" b="1" dirty="0">
                <a:solidFill>
                  <a:schemeClr val="accent2">
                    <a:lumMod val="75000"/>
                  </a:schemeClr>
                </a:solidFill>
              </a:rPr>
              <a:t>кисель, компот или коктейль.</a:t>
            </a:r>
            <a:endParaRPr lang="ru-RU" sz="3200" dirty="0">
              <a:solidFill>
                <a:schemeClr val="accent2">
                  <a:lumMod val="75000"/>
                </a:schemeClr>
              </a:solidFill>
            </a:endParaRPr>
          </a:p>
          <a:p>
            <a:pPr algn="l"/>
            <a:endParaRPr lang="ru-RU" sz="2400" dirty="0">
              <a:solidFill>
                <a:schemeClr val="accent2">
                  <a:lumMod val="75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36578" y="1224677"/>
            <a:ext cx="3613354" cy="3463071"/>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45497" y="1178377"/>
            <a:ext cx="3451121" cy="3497795"/>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122" name="Picture 2" descr="D:\Рабочий стол 2\1781-960x720.jpg"/>
          <p:cNvPicPr>
            <a:picLocks noChangeAspect="1" noChangeArrowheads="1"/>
          </p:cNvPicPr>
          <p:nvPr/>
        </p:nvPicPr>
        <p:blipFill>
          <a:blip r:embed="rId4"/>
          <a:srcRect l="26577"/>
          <a:stretch>
            <a:fillRect/>
          </a:stretch>
        </p:blipFill>
        <p:spPr bwMode="auto">
          <a:xfrm>
            <a:off x="8009681" y="1250067"/>
            <a:ext cx="3588138" cy="3503150"/>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4053574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9530998" cy="932688"/>
          </a:xfrm>
        </p:spPr>
        <p:txBody>
          <a:bodyPr/>
          <a:lstStyle/>
          <a:p>
            <a:pPr algn="ctr"/>
            <a:r>
              <a:rPr lang="ru-RU" dirty="0" smtClean="0"/>
              <a:t>ПОДАЧА ДЕСЕРТОВ</a:t>
            </a:r>
            <a:endParaRPr lang="ru-RU" dirty="0"/>
          </a:p>
        </p:txBody>
      </p:sp>
      <p:sp>
        <p:nvSpPr>
          <p:cNvPr id="3" name="Подзаголовок 2"/>
          <p:cNvSpPr>
            <a:spLocks noGrp="1"/>
          </p:cNvSpPr>
          <p:nvPr>
            <p:ph type="subTitle" idx="1"/>
          </p:nvPr>
        </p:nvSpPr>
        <p:spPr>
          <a:xfrm>
            <a:off x="625033" y="1391479"/>
            <a:ext cx="9259747" cy="5088834"/>
          </a:xfrm>
        </p:spPr>
        <p:txBody>
          <a:bodyPr>
            <a:noAutofit/>
          </a:bodyPr>
          <a:lstStyle/>
          <a:p>
            <a:pPr algn="just"/>
            <a:r>
              <a:rPr lang="ru-RU" sz="3200" b="1" dirty="0" smtClean="0">
                <a:solidFill>
                  <a:schemeClr val="accent2">
                    <a:lumMod val="75000"/>
                  </a:schemeClr>
                </a:solidFill>
              </a:rPr>
              <a:t>По правилам сервировки десерты подают в специальной посуде (десертная тарелка, вазочки, блюда, пиалы, </a:t>
            </a:r>
            <a:r>
              <a:rPr lang="ru-RU" sz="3200" b="1" dirty="0" err="1" smtClean="0">
                <a:solidFill>
                  <a:schemeClr val="accent2">
                    <a:lumMod val="75000"/>
                  </a:schemeClr>
                </a:solidFill>
              </a:rPr>
              <a:t>креманки</a:t>
            </a:r>
            <a:r>
              <a:rPr lang="ru-RU" sz="3200" b="1" dirty="0" smtClean="0">
                <a:solidFill>
                  <a:schemeClr val="accent2">
                    <a:lumMod val="75000"/>
                  </a:schemeClr>
                </a:solidFill>
              </a:rPr>
              <a:t> и т. д.).</a:t>
            </a:r>
            <a:endParaRPr lang="ru-RU" sz="3200" dirty="0" smtClean="0">
              <a:solidFill>
                <a:schemeClr val="accent2">
                  <a:lumMod val="75000"/>
                </a:schemeClr>
              </a:solidFill>
            </a:endParaRPr>
          </a:p>
          <a:p>
            <a:pPr algn="l"/>
            <a:r>
              <a:rPr lang="ru-RU" sz="3200" b="1" dirty="0" smtClean="0">
                <a:solidFill>
                  <a:schemeClr val="accent2">
                    <a:lumMod val="75000"/>
                  </a:schemeClr>
                </a:solidFill>
              </a:rPr>
              <a:t>Едят десерты десертной ложкой — промежуточной по размеру между суповой ложкой и чайной, десертными вилками и ножом. </a:t>
            </a:r>
            <a:endParaRPr lang="ru-RU" sz="3200" dirty="0" smtClean="0">
              <a:solidFill>
                <a:schemeClr val="accent2">
                  <a:lumMod val="75000"/>
                </a:schemeClr>
              </a:solidFill>
            </a:endParaRPr>
          </a:p>
          <a:p>
            <a:pPr algn="l"/>
            <a:endParaRPr lang="ru-RU" sz="3200" dirty="0">
              <a:solidFill>
                <a:schemeClr val="accent2">
                  <a:lumMod val="75000"/>
                </a:schemeClr>
              </a:solidFill>
            </a:endParaRPr>
          </a:p>
        </p:txBody>
      </p:sp>
    </p:spTree>
    <p:extLst>
      <p:ext uri="{BB962C8B-B14F-4D97-AF65-F5344CB8AC3E}">
        <p14:creationId xmlns:p14="http://schemas.microsoft.com/office/powerpoint/2010/main" xmlns="" val="11975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9530998" cy="932688"/>
          </a:xfrm>
        </p:spPr>
        <p:txBody>
          <a:bodyPr/>
          <a:lstStyle/>
          <a:p>
            <a:pPr algn="ctr"/>
            <a:r>
              <a:rPr lang="ru-RU" dirty="0" smtClean="0"/>
              <a:t>ДЕСЕРТНЫЙ СТОЛ</a:t>
            </a:r>
            <a:endParaRPr lang="ru-RU" dirty="0"/>
          </a:p>
        </p:txBody>
      </p:sp>
      <p:sp>
        <p:nvSpPr>
          <p:cNvPr id="3" name="Подзаголовок 2"/>
          <p:cNvSpPr>
            <a:spLocks noGrp="1"/>
          </p:cNvSpPr>
          <p:nvPr>
            <p:ph type="subTitle" idx="1"/>
          </p:nvPr>
        </p:nvSpPr>
        <p:spPr>
          <a:xfrm>
            <a:off x="1769805" y="1391479"/>
            <a:ext cx="7388943" cy="5088834"/>
          </a:xfrm>
        </p:spPr>
        <p:txBody>
          <a:bodyPr>
            <a:noAutofit/>
          </a:bodyPr>
          <a:lstStyle/>
          <a:p>
            <a:pPr algn="l"/>
            <a:endParaRPr lang="ru-RU" sz="3200" dirty="0">
              <a:solidFill>
                <a:schemeClr val="accent2">
                  <a:lumMod val="75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96112" y="1375802"/>
            <a:ext cx="9206533" cy="5104511"/>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2719046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589935"/>
            <a:ext cx="9530998" cy="1932038"/>
          </a:xfrm>
        </p:spPr>
        <p:txBody>
          <a:bodyPr/>
          <a:lstStyle/>
          <a:p>
            <a:pPr algn="ctr"/>
            <a:r>
              <a:rPr lang="ru-RU" dirty="0">
                <a:solidFill>
                  <a:srgbClr val="92D050"/>
                </a:solidFill>
              </a:rPr>
              <a:t>СПАСИБО ЗА ВНИМАНИЕ</a:t>
            </a:r>
            <a:br>
              <a:rPr lang="ru-RU" dirty="0">
                <a:solidFill>
                  <a:srgbClr val="92D050"/>
                </a:solidFill>
              </a:rPr>
            </a:br>
            <a:endParaRPr lang="ru-RU" dirty="0">
              <a:solidFill>
                <a:srgbClr val="92D050"/>
              </a:solidFill>
            </a:endParaRPr>
          </a:p>
        </p:txBody>
      </p:sp>
      <p:sp>
        <p:nvSpPr>
          <p:cNvPr id="3" name="Подзаголовок 2"/>
          <p:cNvSpPr>
            <a:spLocks noGrp="1"/>
          </p:cNvSpPr>
          <p:nvPr>
            <p:ph type="subTitle" idx="1"/>
          </p:nvPr>
        </p:nvSpPr>
        <p:spPr>
          <a:xfrm>
            <a:off x="412955" y="2521973"/>
            <a:ext cx="10353368" cy="3958339"/>
          </a:xfrm>
        </p:spPr>
        <p:txBody>
          <a:bodyPr>
            <a:noAutofit/>
          </a:bodyPr>
          <a:lstStyle/>
          <a:p>
            <a:pPr algn="ctr"/>
            <a:r>
              <a:rPr lang="ru-RU" sz="4000" dirty="0" smtClean="0">
                <a:solidFill>
                  <a:schemeClr val="accent2">
                    <a:lumMod val="75000"/>
                  </a:schemeClr>
                </a:solidFill>
              </a:rPr>
              <a:t>НЕ забывайте, что десерты очень калорийные блюда, содержащие большое количество сахара и жира. </a:t>
            </a:r>
            <a:r>
              <a:rPr lang="ru-RU" sz="4000" smtClean="0">
                <a:solidFill>
                  <a:schemeClr val="accent2">
                    <a:lumMod val="75000"/>
                  </a:schemeClr>
                </a:solidFill>
              </a:rPr>
              <a:t>Все </a:t>
            </a:r>
            <a:r>
              <a:rPr lang="ru-RU" sz="4000" dirty="0" smtClean="0">
                <a:solidFill>
                  <a:schemeClr val="accent2">
                    <a:lumMod val="75000"/>
                  </a:schemeClr>
                </a:solidFill>
              </a:rPr>
              <a:t>хорошо употреблять в меру. Наслаждайтесь ДЕСЕРТАМИ и будьте здоровы. </a:t>
            </a:r>
          </a:p>
          <a:p>
            <a:pPr algn="ctr"/>
            <a:endParaRPr lang="ru-RU" sz="4000" dirty="0">
              <a:solidFill>
                <a:schemeClr val="accent2">
                  <a:lumMod val="75000"/>
                </a:schemeClr>
              </a:solidFill>
            </a:endParaRPr>
          </a:p>
          <a:p>
            <a:pPr algn="ctr"/>
            <a:endParaRPr lang="ru-RU" sz="4000" dirty="0" smtClean="0">
              <a:solidFill>
                <a:schemeClr val="accent2">
                  <a:lumMod val="75000"/>
                </a:schemeClr>
              </a:solidFill>
            </a:endParaRPr>
          </a:p>
          <a:p>
            <a:pPr algn="ctr"/>
            <a:endParaRPr lang="ru-RU" sz="4000" dirty="0">
              <a:solidFill>
                <a:schemeClr val="accent2">
                  <a:lumMod val="75000"/>
                </a:schemeClr>
              </a:solidFill>
            </a:endParaRPr>
          </a:p>
          <a:p>
            <a:pPr algn="ctr"/>
            <a:endParaRPr lang="ru-RU" sz="4000" dirty="0" smtClean="0">
              <a:solidFill>
                <a:schemeClr val="accent2">
                  <a:lumMod val="75000"/>
                </a:schemeClr>
              </a:solidFill>
            </a:endParaRPr>
          </a:p>
          <a:p>
            <a:pPr algn="ctr"/>
            <a:endParaRPr lang="ru-RU" sz="4000" dirty="0">
              <a:solidFill>
                <a:schemeClr val="accent2">
                  <a:lumMod val="75000"/>
                </a:schemeClr>
              </a:solidFill>
            </a:endParaRPr>
          </a:p>
          <a:p>
            <a:pPr algn="ctr"/>
            <a:endParaRPr lang="ru-RU" sz="4000" dirty="0" smtClean="0">
              <a:solidFill>
                <a:schemeClr val="accent2">
                  <a:lumMod val="75000"/>
                </a:schemeClr>
              </a:solidFill>
            </a:endParaRPr>
          </a:p>
          <a:p>
            <a:pPr algn="ctr"/>
            <a:endParaRPr lang="ru-RU" sz="4000" dirty="0">
              <a:solidFill>
                <a:schemeClr val="accent2">
                  <a:lumMod val="75000"/>
                </a:schemeClr>
              </a:solidFill>
            </a:endParaRPr>
          </a:p>
        </p:txBody>
      </p:sp>
    </p:spTree>
    <p:extLst>
      <p:ext uri="{BB962C8B-B14F-4D97-AF65-F5344CB8AC3E}">
        <p14:creationId xmlns:p14="http://schemas.microsoft.com/office/powerpoint/2010/main" xmlns="" val="71163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4944" y="694944"/>
            <a:ext cx="9971464" cy="5613307"/>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2354115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r>
              <a:rPr lang="ru-RU" dirty="0" smtClean="0"/>
              <a:t>ОСНОВА ВСЕХ ДЕСЕРТОВ</a:t>
            </a:r>
            <a:endParaRPr lang="ru-RU" dirty="0"/>
          </a:p>
        </p:txBody>
      </p:sp>
      <p:sp>
        <p:nvSpPr>
          <p:cNvPr id="3" name="Подзаголовок 2"/>
          <p:cNvSpPr>
            <a:spLocks noGrp="1"/>
          </p:cNvSpPr>
          <p:nvPr>
            <p:ph type="subTitle" idx="1"/>
          </p:nvPr>
        </p:nvSpPr>
        <p:spPr>
          <a:xfrm>
            <a:off x="497711" y="1499617"/>
            <a:ext cx="10208872" cy="3648116"/>
          </a:xfrm>
        </p:spPr>
        <p:txBody>
          <a:bodyPr>
            <a:noAutofit/>
          </a:bodyPr>
          <a:lstStyle/>
          <a:p>
            <a:pPr algn="l"/>
            <a:r>
              <a:rPr lang="ru-RU" sz="2400" b="1" dirty="0">
                <a:solidFill>
                  <a:schemeClr val="accent2">
                    <a:lumMod val="75000"/>
                  </a:schemeClr>
                </a:solidFill>
              </a:rPr>
              <a:t>Это - кубик, но не лёд,</a:t>
            </a:r>
            <a:r>
              <a:rPr lang="ru-RU" sz="2400" dirty="0">
                <a:solidFill>
                  <a:schemeClr val="accent2">
                    <a:lumMod val="75000"/>
                  </a:schemeClr>
                </a:solidFill>
              </a:rPr>
              <a:t> </a:t>
            </a:r>
            <a:r>
              <a:rPr lang="ru-RU" sz="2400" dirty="0" smtClean="0">
                <a:solidFill>
                  <a:schemeClr val="accent2">
                    <a:lumMod val="75000"/>
                  </a:schemeClr>
                </a:solidFill>
              </a:rPr>
              <a:t>               </a:t>
            </a:r>
            <a:r>
              <a:rPr lang="ru-RU" sz="2400" b="1" dirty="0" smtClean="0">
                <a:solidFill>
                  <a:schemeClr val="accent2">
                    <a:lumMod val="75000"/>
                  </a:schemeClr>
                </a:solidFill>
              </a:rPr>
              <a:t>В стародавние года</a:t>
            </a:r>
            <a:r>
              <a:rPr lang="ru-RU" sz="2400" dirty="0" smtClean="0">
                <a:solidFill>
                  <a:schemeClr val="accent2">
                    <a:lumMod val="75000"/>
                  </a:schemeClr>
                </a:solidFill>
              </a:rPr>
              <a:t> </a:t>
            </a:r>
          </a:p>
          <a:p>
            <a:pPr algn="l"/>
            <a:r>
              <a:rPr lang="ru-RU" sz="2400" b="1" dirty="0" smtClean="0">
                <a:solidFill>
                  <a:schemeClr val="accent2">
                    <a:lumMod val="75000"/>
                  </a:schemeClr>
                </a:solidFill>
              </a:rPr>
              <a:t>Сладкий-сладкий</a:t>
            </a:r>
            <a:r>
              <a:rPr lang="ru-RU" sz="2400" b="1" dirty="0">
                <a:solidFill>
                  <a:schemeClr val="accent2">
                    <a:lumMod val="75000"/>
                  </a:schemeClr>
                </a:solidFill>
              </a:rPr>
              <a:t>, но не мёд,</a:t>
            </a:r>
            <a:r>
              <a:rPr lang="ru-RU" sz="2400" dirty="0">
                <a:solidFill>
                  <a:schemeClr val="accent2">
                    <a:lumMod val="75000"/>
                  </a:schemeClr>
                </a:solidFill>
              </a:rPr>
              <a:t> </a:t>
            </a:r>
            <a:r>
              <a:rPr lang="ru-RU" sz="2400" dirty="0" smtClean="0">
                <a:solidFill>
                  <a:schemeClr val="accent2">
                    <a:lumMod val="75000"/>
                  </a:schemeClr>
                </a:solidFill>
              </a:rPr>
              <a:t>     </a:t>
            </a:r>
            <a:r>
              <a:rPr lang="ru-RU" sz="2400" b="1" dirty="0" smtClean="0">
                <a:solidFill>
                  <a:schemeClr val="accent2">
                    <a:lumMod val="75000"/>
                  </a:schemeClr>
                </a:solidFill>
              </a:rPr>
              <a:t>Не у всех он был всегда.</a:t>
            </a:r>
            <a:endParaRPr lang="ru-RU" sz="2400" dirty="0" smtClean="0">
              <a:solidFill>
                <a:schemeClr val="accent2">
                  <a:lumMod val="75000"/>
                </a:schemeClr>
              </a:solidFill>
            </a:endParaRPr>
          </a:p>
          <a:p>
            <a:pPr algn="l"/>
            <a:r>
              <a:rPr lang="ru-RU" sz="2400" b="1" dirty="0" smtClean="0">
                <a:solidFill>
                  <a:schemeClr val="accent2">
                    <a:lumMod val="75000"/>
                  </a:schemeClr>
                </a:solidFill>
              </a:rPr>
              <a:t>Белый </a:t>
            </a:r>
            <a:r>
              <a:rPr lang="ru-RU" sz="2400" b="1" dirty="0">
                <a:solidFill>
                  <a:schemeClr val="accent2">
                    <a:lumMod val="75000"/>
                  </a:schemeClr>
                </a:solidFill>
              </a:rPr>
              <a:t>- белый, но не снег,</a:t>
            </a:r>
            <a:r>
              <a:rPr lang="ru-RU" sz="2400" dirty="0">
                <a:solidFill>
                  <a:schemeClr val="accent2">
                    <a:lumMod val="75000"/>
                  </a:schemeClr>
                </a:solidFill>
              </a:rPr>
              <a:t> </a:t>
            </a:r>
            <a:r>
              <a:rPr lang="ru-RU" sz="2400" dirty="0" smtClean="0">
                <a:solidFill>
                  <a:schemeClr val="accent2">
                    <a:lumMod val="75000"/>
                  </a:schemeClr>
                </a:solidFill>
              </a:rPr>
              <a:t>         </a:t>
            </a:r>
            <a:r>
              <a:rPr lang="ru-RU" sz="2400" b="1" dirty="0" smtClean="0">
                <a:solidFill>
                  <a:schemeClr val="accent2">
                    <a:lumMod val="75000"/>
                  </a:schemeClr>
                </a:solidFill>
              </a:rPr>
              <a:t>Пили чай с ним и в накладку,</a:t>
            </a:r>
            <a:r>
              <a:rPr lang="ru-RU" sz="2400" dirty="0" smtClean="0">
                <a:solidFill>
                  <a:schemeClr val="accent2">
                    <a:lumMod val="75000"/>
                  </a:schemeClr>
                </a:solidFill>
              </a:rPr>
              <a:t> </a:t>
            </a:r>
          </a:p>
          <a:p>
            <a:pPr algn="l"/>
            <a:r>
              <a:rPr lang="ru-RU" sz="2400" b="1" dirty="0" smtClean="0">
                <a:solidFill>
                  <a:schemeClr val="accent2">
                    <a:lumMod val="75000"/>
                  </a:schemeClr>
                </a:solidFill>
              </a:rPr>
              <a:t>Крепкий</a:t>
            </a:r>
            <a:r>
              <a:rPr lang="ru-RU" sz="2400" b="1" dirty="0">
                <a:solidFill>
                  <a:schemeClr val="accent2">
                    <a:lumMod val="75000"/>
                  </a:schemeClr>
                </a:solidFill>
              </a:rPr>
              <a:t>, как лесной орех.</a:t>
            </a:r>
            <a:r>
              <a:rPr lang="ru-RU" sz="2400" dirty="0">
                <a:solidFill>
                  <a:schemeClr val="accent2">
                    <a:lumMod val="75000"/>
                  </a:schemeClr>
                </a:solidFill>
              </a:rPr>
              <a:t> </a:t>
            </a:r>
            <a:r>
              <a:rPr lang="ru-RU" sz="2400" dirty="0" smtClean="0">
                <a:solidFill>
                  <a:schemeClr val="accent2">
                    <a:lumMod val="75000"/>
                  </a:schemeClr>
                </a:solidFill>
              </a:rPr>
              <a:t>          </a:t>
            </a:r>
            <a:r>
              <a:rPr lang="ru-RU" sz="2400" b="1" dirty="0" smtClean="0">
                <a:solidFill>
                  <a:schemeClr val="accent2">
                    <a:lumMod val="75000"/>
                  </a:schemeClr>
                </a:solidFill>
              </a:rPr>
              <a:t>И вдогонку, и вприглядку,</a:t>
            </a:r>
            <a:r>
              <a:rPr lang="ru-RU" sz="2400" dirty="0" smtClean="0">
                <a:solidFill>
                  <a:schemeClr val="accent2">
                    <a:lumMod val="75000"/>
                  </a:schemeClr>
                </a:solidFill>
              </a:rPr>
              <a:t> </a:t>
            </a:r>
          </a:p>
          <a:p>
            <a:pPr algn="l"/>
            <a:r>
              <a:rPr lang="ru-RU" sz="2400" b="1" dirty="0" smtClean="0">
                <a:solidFill>
                  <a:schemeClr val="accent2">
                    <a:lumMod val="75000"/>
                  </a:schemeClr>
                </a:solidFill>
              </a:rPr>
              <a:t>Не </a:t>
            </a:r>
            <a:r>
              <a:rPr lang="ru-RU" sz="2400" b="1" dirty="0">
                <a:solidFill>
                  <a:schemeClr val="accent2">
                    <a:lumMod val="75000"/>
                  </a:schemeClr>
                </a:solidFill>
              </a:rPr>
              <a:t>сравнится с ним на вкус</a:t>
            </a:r>
            <a:r>
              <a:rPr lang="ru-RU" sz="2400" dirty="0">
                <a:solidFill>
                  <a:schemeClr val="accent2">
                    <a:lumMod val="75000"/>
                  </a:schemeClr>
                </a:solidFill>
              </a:rPr>
              <a:t> </a:t>
            </a:r>
            <a:r>
              <a:rPr lang="ru-RU" sz="2400" dirty="0" smtClean="0">
                <a:solidFill>
                  <a:schemeClr val="accent2">
                    <a:lumMod val="75000"/>
                  </a:schemeClr>
                </a:solidFill>
              </a:rPr>
              <a:t>         </a:t>
            </a:r>
            <a:r>
              <a:rPr lang="ru-RU" sz="2400" b="1" dirty="0" smtClean="0">
                <a:solidFill>
                  <a:schemeClr val="accent2">
                    <a:lumMod val="75000"/>
                  </a:schemeClr>
                </a:solidFill>
              </a:rPr>
              <a:t>Но совсем было по-русски,</a:t>
            </a:r>
            <a:r>
              <a:rPr lang="ru-RU" sz="2400" dirty="0" smtClean="0">
                <a:solidFill>
                  <a:schemeClr val="accent2">
                    <a:lumMod val="75000"/>
                  </a:schemeClr>
                </a:solidFill>
              </a:rPr>
              <a:t> </a:t>
            </a:r>
          </a:p>
          <a:p>
            <a:pPr algn="l"/>
            <a:r>
              <a:rPr lang="ru-RU" sz="2400" b="1" dirty="0" smtClean="0">
                <a:solidFill>
                  <a:schemeClr val="accent2">
                    <a:lumMod val="75000"/>
                  </a:schemeClr>
                </a:solidFill>
              </a:rPr>
              <a:t>Даже </a:t>
            </a:r>
            <a:r>
              <a:rPr lang="ru-RU" sz="2400" b="1" dirty="0">
                <a:solidFill>
                  <a:schemeClr val="accent2">
                    <a:lumMod val="75000"/>
                  </a:schemeClr>
                </a:solidFill>
              </a:rPr>
              <a:t>сахарный арбуз</a:t>
            </a:r>
            <a:r>
              <a:rPr lang="ru-RU" sz="2400" b="1" dirty="0" smtClean="0">
                <a:solidFill>
                  <a:schemeClr val="accent2">
                    <a:lumMod val="75000"/>
                  </a:schemeClr>
                </a:solidFill>
              </a:rPr>
              <a:t>.                  Если пили чай вприкуску. </a:t>
            </a:r>
            <a:endParaRPr lang="ru-RU" sz="2400" dirty="0" smtClean="0">
              <a:solidFill>
                <a:schemeClr val="accent2">
                  <a:lumMod val="75000"/>
                </a:schemeClr>
              </a:solidFill>
            </a:endParaRPr>
          </a:p>
          <a:p>
            <a:pPr algn="l"/>
            <a:endParaRPr lang="ru-RU" sz="2400" b="1" dirty="0" smtClean="0">
              <a:solidFill>
                <a:schemeClr val="accent2">
                  <a:lumMod val="75000"/>
                </a:schemeClr>
              </a:solidFill>
            </a:endParaRPr>
          </a:p>
          <a:p>
            <a:pPr algn="l"/>
            <a:r>
              <a:rPr lang="ru-RU" sz="2400" dirty="0">
                <a:solidFill>
                  <a:schemeClr val="accent2">
                    <a:lumMod val="75000"/>
                  </a:schemeClr>
                </a:solidFill>
              </a:rPr>
              <a:t> </a:t>
            </a:r>
            <a:endParaRPr lang="ru-RU" sz="3200" dirty="0">
              <a:solidFill>
                <a:schemeClr val="accent2">
                  <a:lumMod val="75000"/>
                </a:schemeClr>
              </a:solidFill>
            </a:endParaRPr>
          </a:p>
        </p:txBody>
      </p:sp>
    </p:spTree>
    <p:extLst>
      <p:ext uri="{BB962C8B-B14F-4D97-AF65-F5344CB8AC3E}">
        <p14:creationId xmlns:p14="http://schemas.microsoft.com/office/powerpoint/2010/main" xmlns="" val="1335516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err="1" smtClean="0"/>
              <a:t>аа</a:t>
            </a:r>
            <a:endParaRPr lang="ru-RU" dirty="0"/>
          </a:p>
        </p:txBody>
      </p:sp>
      <p:sp>
        <p:nvSpPr>
          <p:cNvPr id="3" name="Подзаголовок 2"/>
          <p:cNvSpPr>
            <a:spLocks noGrp="1"/>
          </p:cNvSpPr>
          <p:nvPr>
            <p:ph type="subTitle" idx="1"/>
          </p:nvPr>
        </p:nvSpPr>
        <p:spPr>
          <a:xfrm>
            <a:off x="516835" y="3200400"/>
            <a:ext cx="9521687" cy="3279912"/>
          </a:xfrm>
        </p:spPr>
        <p:txBody>
          <a:bodyPr>
            <a:noAutofit/>
          </a:bodyPr>
          <a:lstStyle/>
          <a:p>
            <a:pPr algn="l"/>
            <a:r>
              <a:rPr lang="ru-RU" sz="2400" dirty="0">
                <a:solidFill>
                  <a:schemeClr val="accent2">
                    <a:lumMod val="75000"/>
                  </a:schemeClr>
                </a:solidFill>
              </a:rPr>
              <a:t>На Руси тростниковый сахар стал известен в XII столетии, а в XVI появился на царском столе.</a:t>
            </a:r>
          </a:p>
          <a:p>
            <a:pPr algn="l"/>
            <a:r>
              <a:rPr lang="ru-RU" sz="2400" dirty="0">
                <a:solidFill>
                  <a:schemeClr val="accent2">
                    <a:lumMod val="75000"/>
                  </a:schemeClr>
                </a:solidFill>
              </a:rPr>
              <a:t>Сахар считался тогда дорогим и недоступным лакомством. Его продавали в аптеках по рублю за золотник (немногим более 4 г), в то время как корову тогда можно было купить за 3 рубля.</a:t>
            </a:r>
          </a:p>
          <a:p>
            <a:pPr algn="l"/>
            <a:r>
              <a:rPr lang="ru-RU" sz="2400" dirty="0">
                <a:solidFill>
                  <a:schemeClr val="accent2">
                    <a:lumMod val="75000"/>
                  </a:schemeClr>
                </a:solidFill>
              </a:rPr>
              <a:t>В 1718 г. по приказу Петра Великого в Петербурге был построен первый в России сахарный завод. Сырьё для сахара ввозилось из-за </a:t>
            </a:r>
            <a:r>
              <a:rPr lang="ru-RU" sz="2400" dirty="0" smtClean="0">
                <a:solidFill>
                  <a:schemeClr val="accent2">
                    <a:lumMod val="75000"/>
                  </a:schemeClr>
                </a:solidFill>
              </a:rPr>
              <a:t>границы.</a:t>
            </a:r>
            <a:endParaRPr lang="ru-RU" sz="2400" dirty="0">
              <a:solidFill>
                <a:schemeClr val="accent2">
                  <a:lumMod val="75000"/>
                </a:schemeClr>
              </a:solidFill>
            </a:endParaRPr>
          </a:p>
          <a:p>
            <a:pPr algn="l"/>
            <a:endParaRPr lang="ru-RU" sz="2400" dirty="0">
              <a:solidFill>
                <a:schemeClr val="accent2">
                  <a:lumMod val="75000"/>
                </a:schemeClr>
              </a:solidFill>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87995" y="310896"/>
            <a:ext cx="6194123" cy="2665627"/>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3895122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flipH="1">
            <a:off x="8169965" y="-2216427"/>
            <a:ext cx="3697356" cy="5267740"/>
          </a:xfrm>
        </p:spPr>
        <p:txBody>
          <a:bodyPr/>
          <a:lstStyle/>
          <a:p>
            <a:pPr algn="ctr"/>
            <a:endParaRPr lang="ru-RU" dirty="0"/>
          </a:p>
        </p:txBody>
      </p:sp>
      <p:sp>
        <p:nvSpPr>
          <p:cNvPr id="3" name="Подзаголовок 2"/>
          <p:cNvSpPr>
            <a:spLocks noGrp="1"/>
          </p:cNvSpPr>
          <p:nvPr>
            <p:ph type="subTitle" idx="1"/>
          </p:nvPr>
        </p:nvSpPr>
        <p:spPr>
          <a:xfrm>
            <a:off x="576470" y="417443"/>
            <a:ext cx="6818243" cy="6062869"/>
          </a:xfrm>
        </p:spPr>
        <p:txBody>
          <a:bodyPr>
            <a:noAutofit/>
          </a:bodyPr>
          <a:lstStyle/>
          <a:p>
            <a:pPr algn="just"/>
            <a:r>
              <a:rPr lang="ru-RU" sz="2400" b="1" dirty="0">
                <a:solidFill>
                  <a:schemeClr val="accent2">
                    <a:lumMod val="75000"/>
                  </a:schemeClr>
                </a:solidFill>
              </a:rPr>
              <a:t>Сладкие блюда завершают любой прием пищи, поэтому их еще называют десертными. Они украшают стол, но требуют умелого оформления. Сладкие блюда не только вкусны, но и весьма питательны. Большинство их содержит значительное количество углеводов. Для приготовления сладких блюд используют: плоды, ягоды, орехи, различные фруктово-ягодные соки, сиропы, сахар, яйца, молоко, сливки, сливочное масло, мучные и крупяные изделия,</a:t>
            </a:r>
            <a:r>
              <a:rPr lang="ru-RU" sz="2400" dirty="0">
                <a:solidFill>
                  <a:schemeClr val="accent2">
                    <a:lumMod val="75000"/>
                  </a:schemeClr>
                </a:solidFill>
              </a:rPr>
              <a:t> </a:t>
            </a:r>
            <a:r>
              <a:rPr lang="ru-RU" sz="2400" b="1" dirty="0">
                <a:solidFill>
                  <a:schemeClr val="accent2">
                    <a:lumMod val="75000"/>
                  </a:schemeClr>
                </a:solidFill>
              </a:rPr>
              <a:t>желирующие продукты, пряности, </a:t>
            </a:r>
            <a:r>
              <a:rPr lang="ru-RU" sz="2400" b="1" dirty="0" smtClean="0">
                <a:solidFill>
                  <a:schemeClr val="accent2">
                    <a:lumMod val="75000"/>
                  </a:schemeClr>
                </a:solidFill>
              </a:rPr>
              <a:t>ароматизаторы: ванилин</a:t>
            </a:r>
            <a:r>
              <a:rPr lang="ru-RU" sz="2400" b="1" dirty="0">
                <a:solidFill>
                  <a:schemeClr val="accent2">
                    <a:lumMod val="75000"/>
                  </a:schemeClr>
                </a:solidFill>
              </a:rPr>
              <a:t>, корица, имбирь, мята, цедра цитрусовых и т.д</a:t>
            </a:r>
            <a:r>
              <a:rPr lang="ru-RU" sz="2400" b="1" dirty="0" smtClean="0">
                <a:solidFill>
                  <a:schemeClr val="accent2">
                    <a:lumMod val="75000"/>
                  </a:schemeClr>
                </a:solidFill>
              </a:rPr>
              <a:t>.</a:t>
            </a:r>
            <a:endParaRPr lang="ru-RU" sz="2400" dirty="0">
              <a:solidFill>
                <a:schemeClr val="accent2">
                  <a:lumMod val="75000"/>
                </a:schemeClr>
              </a:solidFill>
            </a:endParaRPr>
          </a:p>
          <a:p>
            <a:pPr algn="l"/>
            <a:endParaRPr lang="ru-RU" sz="2400" dirty="0">
              <a:solidFill>
                <a:schemeClr val="accent2">
                  <a:lumMod val="75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14004" y="336420"/>
            <a:ext cx="3571154" cy="2842591"/>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25578" y="3480194"/>
            <a:ext cx="3677805" cy="2942244"/>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1814042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err="1" smtClean="0"/>
              <a:t>аа</a:t>
            </a:r>
            <a:endParaRPr lang="ru-RU" dirty="0"/>
          </a:p>
        </p:txBody>
      </p:sp>
      <p:sp>
        <p:nvSpPr>
          <p:cNvPr id="3" name="Подзаголовок 2"/>
          <p:cNvSpPr>
            <a:spLocks noGrp="1"/>
          </p:cNvSpPr>
          <p:nvPr>
            <p:ph type="subTitle" idx="1"/>
          </p:nvPr>
        </p:nvSpPr>
        <p:spPr>
          <a:xfrm>
            <a:off x="536713" y="4432852"/>
            <a:ext cx="9501809" cy="2047460"/>
          </a:xfrm>
        </p:spPr>
        <p:txBody>
          <a:bodyPr>
            <a:noAutofit/>
          </a:bodyPr>
          <a:lstStyle/>
          <a:p>
            <a:pPr algn="just"/>
            <a:r>
              <a:rPr lang="ru-RU" sz="2800" b="1" dirty="0">
                <a:solidFill>
                  <a:schemeClr val="accent2">
                    <a:lumMod val="75000"/>
                  </a:schemeClr>
                </a:solidFill>
              </a:rPr>
              <a:t>Десе́рт (от </a:t>
            </a:r>
            <a:r>
              <a:rPr lang="ru-RU" sz="2800" dirty="0">
                <a:solidFill>
                  <a:schemeClr val="accent2">
                    <a:lumMod val="75000"/>
                  </a:schemeClr>
                </a:solidFill>
              </a:rPr>
              <a:t> </a:t>
            </a:r>
            <a:r>
              <a:rPr lang="ru-RU" sz="2800" b="1" u="sng" dirty="0">
                <a:solidFill>
                  <a:schemeClr val="accent2">
                    <a:lumMod val="75000"/>
                  </a:schemeClr>
                </a:solidFill>
              </a:rPr>
              <a:t>фр.</a:t>
            </a:r>
            <a:r>
              <a:rPr lang="ru-RU" sz="2800" dirty="0">
                <a:solidFill>
                  <a:schemeClr val="accent2">
                    <a:lumMod val="75000"/>
                  </a:schemeClr>
                </a:solidFill>
              </a:rPr>
              <a:t> </a:t>
            </a:r>
            <a:r>
              <a:rPr lang="ru-RU" sz="2800" b="1" dirty="0">
                <a:solidFill>
                  <a:schemeClr val="accent2">
                    <a:lumMod val="75000"/>
                  </a:schemeClr>
                </a:solidFill>
              </a:rPr>
              <a:t> </a:t>
            </a:r>
            <a:r>
              <a:rPr lang="ru-RU" sz="2800" dirty="0">
                <a:solidFill>
                  <a:schemeClr val="accent2">
                    <a:lumMod val="75000"/>
                  </a:schemeClr>
                </a:solidFill>
              </a:rPr>
              <a:t> </a:t>
            </a:r>
            <a:r>
              <a:rPr lang="ru-RU" sz="2800" b="1" i="1" dirty="0">
                <a:solidFill>
                  <a:schemeClr val="accent2">
                    <a:lumMod val="75000"/>
                  </a:schemeClr>
                </a:solidFill>
              </a:rPr>
              <a:t>dessert</a:t>
            </a:r>
            <a:r>
              <a:rPr lang="ru-RU" sz="2800" dirty="0">
                <a:solidFill>
                  <a:schemeClr val="accent2">
                    <a:lumMod val="75000"/>
                  </a:schemeClr>
                </a:solidFill>
              </a:rPr>
              <a:t> </a:t>
            </a:r>
            <a:r>
              <a:rPr lang="ru-RU" sz="2800" b="1" dirty="0">
                <a:solidFill>
                  <a:schemeClr val="accent2">
                    <a:lumMod val="75000"/>
                  </a:schemeClr>
                </a:solidFill>
              </a:rPr>
              <a:t>) — завершающее блюдо стола, предназначенное для получения приятных вкусовых ощущений в конце </a:t>
            </a:r>
            <a:r>
              <a:rPr lang="ru-RU" sz="2800" dirty="0">
                <a:solidFill>
                  <a:schemeClr val="accent2">
                    <a:lumMod val="75000"/>
                  </a:schemeClr>
                </a:solidFill>
              </a:rPr>
              <a:t> </a:t>
            </a:r>
            <a:r>
              <a:rPr lang="ru-RU" sz="2800" b="1" u="sng" dirty="0">
                <a:solidFill>
                  <a:schemeClr val="accent2">
                    <a:lumMod val="75000"/>
                  </a:schemeClr>
                </a:solidFill>
              </a:rPr>
              <a:t>обеда</a:t>
            </a:r>
            <a:r>
              <a:rPr lang="ru-RU" sz="2800" dirty="0">
                <a:solidFill>
                  <a:schemeClr val="accent2">
                    <a:lumMod val="75000"/>
                  </a:schemeClr>
                </a:solidFill>
              </a:rPr>
              <a:t> </a:t>
            </a:r>
            <a:r>
              <a:rPr lang="ru-RU" sz="2800" b="1" dirty="0">
                <a:solidFill>
                  <a:schemeClr val="accent2">
                    <a:lumMod val="75000"/>
                  </a:schemeClr>
                </a:solidFill>
              </a:rPr>
              <a:t>или </a:t>
            </a:r>
            <a:r>
              <a:rPr lang="ru-RU" sz="2800" dirty="0">
                <a:solidFill>
                  <a:schemeClr val="accent2">
                    <a:lumMod val="75000"/>
                  </a:schemeClr>
                </a:solidFill>
              </a:rPr>
              <a:t> </a:t>
            </a:r>
            <a:r>
              <a:rPr lang="ru-RU" sz="2800" b="1" u="sng" dirty="0">
                <a:solidFill>
                  <a:schemeClr val="accent2">
                    <a:lumMod val="75000"/>
                  </a:schemeClr>
                </a:solidFill>
              </a:rPr>
              <a:t>ужина</a:t>
            </a:r>
            <a:r>
              <a:rPr lang="ru-RU" sz="2800" dirty="0">
                <a:solidFill>
                  <a:schemeClr val="accent2">
                    <a:lumMod val="75000"/>
                  </a:schemeClr>
                </a:solidFill>
              </a:rPr>
              <a:t> </a:t>
            </a:r>
            <a:r>
              <a:rPr lang="ru-RU" sz="2800" b="1" dirty="0">
                <a:solidFill>
                  <a:schemeClr val="accent2">
                    <a:lumMod val="75000"/>
                  </a:schemeClr>
                </a:solidFill>
              </a:rPr>
              <a:t>, обычно — сладкие </a:t>
            </a:r>
            <a:r>
              <a:rPr lang="ru-RU" sz="2800" b="1" u="sng" dirty="0">
                <a:solidFill>
                  <a:schemeClr val="accent2">
                    <a:lumMod val="75000"/>
                  </a:schemeClr>
                </a:solidFill>
              </a:rPr>
              <a:t>деликатесы</a:t>
            </a:r>
            <a:r>
              <a:rPr lang="ru-RU" sz="2800" dirty="0">
                <a:solidFill>
                  <a:schemeClr val="accent2">
                    <a:lumMod val="75000"/>
                  </a:schemeClr>
                </a:solidFill>
              </a:rPr>
              <a:t> </a:t>
            </a:r>
            <a:r>
              <a:rPr lang="ru-RU" sz="2800" b="1" dirty="0">
                <a:solidFill>
                  <a:schemeClr val="accent2">
                    <a:lumMod val="75000"/>
                  </a:schemeClr>
                </a:solidFill>
              </a:rPr>
              <a:t> (не </a:t>
            </a:r>
            <a:r>
              <a:rPr lang="ru-RU" sz="2800" dirty="0">
                <a:solidFill>
                  <a:schemeClr val="accent2">
                    <a:lumMod val="75000"/>
                  </a:schemeClr>
                </a:solidFill>
              </a:rPr>
              <a:t> </a:t>
            </a:r>
            <a:r>
              <a:rPr lang="ru-RU" sz="2800" b="1" u="sng" dirty="0">
                <a:solidFill>
                  <a:schemeClr val="accent2">
                    <a:lumMod val="75000"/>
                  </a:schemeClr>
                </a:solidFill>
              </a:rPr>
              <a:t>фрукты</a:t>
            </a:r>
            <a:r>
              <a:rPr lang="ru-RU" sz="2800" dirty="0">
                <a:solidFill>
                  <a:schemeClr val="accent2">
                    <a:lumMod val="75000"/>
                  </a:schemeClr>
                </a:solidFill>
              </a:rPr>
              <a:t> </a:t>
            </a:r>
            <a:r>
              <a:rPr lang="ru-RU" sz="2800" b="1" dirty="0">
                <a:solidFill>
                  <a:schemeClr val="accent2">
                    <a:lumMod val="75000"/>
                  </a:schemeClr>
                </a:solidFill>
              </a:rPr>
              <a:t>).</a:t>
            </a:r>
            <a:endParaRPr lang="ru-RU" sz="2800" dirty="0">
              <a:solidFill>
                <a:schemeClr val="accent2">
                  <a:lumMod val="75000"/>
                </a:schemeClr>
              </a:solidFill>
            </a:endParaRPr>
          </a:p>
          <a:p>
            <a:pPr algn="just"/>
            <a:endParaRPr lang="ru-RU" sz="2800" dirty="0">
              <a:solidFill>
                <a:schemeClr val="accent2">
                  <a:lumMod val="75000"/>
                </a:schemeClr>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46852" y="310896"/>
            <a:ext cx="6599583" cy="3712266"/>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3879092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96112" y="310896"/>
            <a:ext cx="8377891" cy="932688"/>
          </a:xfrm>
        </p:spPr>
        <p:txBody>
          <a:bodyPr/>
          <a:lstStyle/>
          <a:p>
            <a:pPr algn="ctr"/>
            <a:r>
              <a:rPr lang="ru-RU" dirty="0" smtClean="0"/>
              <a:t>ИЗ ИСТОРИИ</a:t>
            </a:r>
            <a:endParaRPr lang="ru-RU" dirty="0"/>
          </a:p>
        </p:txBody>
      </p:sp>
      <p:sp>
        <p:nvSpPr>
          <p:cNvPr id="3" name="Подзаголовок 2"/>
          <p:cNvSpPr>
            <a:spLocks noGrp="1"/>
          </p:cNvSpPr>
          <p:nvPr>
            <p:ph type="subTitle" idx="1"/>
          </p:nvPr>
        </p:nvSpPr>
        <p:spPr>
          <a:xfrm>
            <a:off x="536713" y="1490870"/>
            <a:ext cx="9501809" cy="4989442"/>
          </a:xfrm>
        </p:spPr>
        <p:txBody>
          <a:bodyPr>
            <a:noAutofit/>
          </a:bodyPr>
          <a:lstStyle/>
          <a:p>
            <a:pPr algn="just"/>
            <a:r>
              <a:rPr lang="ru-RU" sz="2800" b="1" dirty="0" smtClean="0">
                <a:solidFill>
                  <a:schemeClr val="accent2">
                    <a:lumMod val="75000"/>
                  </a:schemeClr>
                </a:solidFill>
              </a:rPr>
              <a:t>В древности </a:t>
            </a:r>
            <a:r>
              <a:rPr lang="ru-RU" sz="2800" b="1" dirty="0">
                <a:solidFill>
                  <a:schemeClr val="accent2">
                    <a:lumMod val="75000"/>
                  </a:schemeClr>
                </a:solidFill>
              </a:rPr>
              <a:t>было принято завершать трапезу фруктами, мёдом или </a:t>
            </a:r>
            <a:r>
              <a:rPr lang="ru-RU" sz="2800" b="1" dirty="0" smtClean="0">
                <a:solidFill>
                  <a:schemeClr val="accent2">
                    <a:lumMod val="75000"/>
                  </a:schemeClr>
                </a:solidFill>
              </a:rPr>
              <a:t>сыром. </a:t>
            </a:r>
            <a:r>
              <a:rPr lang="ru-RU" sz="2800" b="1" dirty="0">
                <a:solidFill>
                  <a:schemeClr val="accent2">
                    <a:lumMod val="75000"/>
                  </a:schemeClr>
                </a:solidFill>
              </a:rPr>
              <a:t>В средневековой Европе между мясными блюдами подавали желе и сладкие фруктовые пироги или пирожные. Позднее из Испании и Сицилии пришла традиция подавать после обеда мороженое или шербеты, а из Америки- шоколад. В идеале, за сытным обедом должен следовать лёгкий десерт из </a:t>
            </a:r>
            <a:r>
              <a:rPr lang="ru-RU" sz="2800" b="1" dirty="0" smtClean="0">
                <a:solidFill>
                  <a:schemeClr val="accent2">
                    <a:lumMod val="75000"/>
                  </a:schemeClr>
                </a:solidFill>
              </a:rPr>
              <a:t>фруктов.</a:t>
            </a:r>
            <a:r>
              <a:rPr lang="ru-RU" sz="2800" dirty="0">
                <a:solidFill>
                  <a:schemeClr val="accent2">
                    <a:lumMod val="75000"/>
                  </a:schemeClr>
                </a:solidFill>
              </a:rPr>
              <a:t> </a:t>
            </a:r>
            <a:r>
              <a:rPr lang="ru-RU" sz="2800" b="1" dirty="0">
                <a:solidFill>
                  <a:schemeClr val="accent2">
                    <a:lumMod val="75000"/>
                  </a:schemeClr>
                </a:solidFill>
              </a:rPr>
              <a:t>Обычай употреблять после основных блюд сладости широко распространился в Европе только в 19 веке, когда выросло производство сахара.</a:t>
            </a:r>
            <a:endParaRPr lang="ru-RU" sz="2800" dirty="0">
              <a:solidFill>
                <a:schemeClr val="accent2">
                  <a:lumMod val="75000"/>
                </a:schemeClr>
              </a:solidFill>
            </a:endParaRPr>
          </a:p>
          <a:p>
            <a:pPr algn="just"/>
            <a:endParaRPr lang="ru-RU" sz="2800" dirty="0">
              <a:solidFill>
                <a:schemeClr val="accent2">
                  <a:lumMod val="75000"/>
                </a:schemeClr>
              </a:solidFill>
            </a:endParaRPr>
          </a:p>
        </p:txBody>
      </p:sp>
    </p:spTree>
    <p:extLst>
      <p:ext uri="{BB962C8B-B14F-4D97-AF65-F5344CB8AC3E}">
        <p14:creationId xmlns:p14="http://schemas.microsoft.com/office/powerpoint/2010/main" xmlns="" val="302734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7200" y="0"/>
            <a:ext cx="9571703" cy="937549"/>
          </a:xfrm>
        </p:spPr>
        <p:txBody>
          <a:bodyPr/>
          <a:lstStyle/>
          <a:p>
            <a:pPr algn="ctr"/>
            <a:r>
              <a:rPr lang="ru-RU" dirty="0" smtClean="0"/>
              <a:t> ГОРЯЧИЕ ДЕСЕРТЫ</a:t>
            </a:r>
            <a:endParaRPr lang="ru-RU" dirty="0"/>
          </a:p>
        </p:txBody>
      </p:sp>
      <p:sp>
        <p:nvSpPr>
          <p:cNvPr id="3" name="Подзаголовок 2"/>
          <p:cNvSpPr>
            <a:spLocks noGrp="1"/>
          </p:cNvSpPr>
          <p:nvPr>
            <p:ph type="subTitle" idx="1"/>
          </p:nvPr>
        </p:nvSpPr>
        <p:spPr>
          <a:xfrm>
            <a:off x="266218" y="4745620"/>
            <a:ext cx="9062977" cy="1944547"/>
          </a:xfrm>
        </p:spPr>
        <p:txBody>
          <a:bodyPr>
            <a:noAutofit/>
          </a:bodyPr>
          <a:lstStyle/>
          <a:p>
            <a:pPr algn="just"/>
            <a:r>
              <a:rPr lang="ru-RU" sz="3600" dirty="0" smtClean="0">
                <a:solidFill>
                  <a:schemeClr val="accent2">
                    <a:lumMod val="75000"/>
                  </a:schemeClr>
                </a:solidFill>
              </a:rPr>
              <a:t>Температура подачи  +60+70 градусов. </a:t>
            </a:r>
          </a:p>
          <a:p>
            <a:pPr algn="l"/>
            <a:r>
              <a:rPr lang="ru-RU" sz="3600" dirty="0" smtClean="0">
                <a:solidFill>
                  <a:schemeClr val="accent2">
                    <a:lumMod val="75000"/>
                  </a:schemeClr>
                </a:solidFill>
              </a:rPr>
              <a:t>Это - сладкие каши, сырники, блины, сладкие пироги, шарлотки. </a:t>
            </a:r>
            <a:endParaRPr lang="ru-RU" sz="3600" dirty="0">
              <a:solidFill>
                <a:schemeClr val="accent2">
                  <a:lumMod val="75000"/>
                </a:schemeClr>
              </a:solidFill>
            </a:endParaRPr>
          </a:p>
        </p:txBody>
      </p:sp>
      <p:pic>
        <p:nvPicPr>
          <p:cNvPr id="6" name="Рисунок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55948" y="1233264"/>
            <a:ext cx="3628103" cy="3206546"/>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Рисунок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149696" y="1279564"/>
            <a:ext cx="3684639" cy="3224882"/>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027" name="Picture 3" descr="D:\Рабочий стол 2\scale_1200.jpg"/>
          <p:cNvPicPr>
            <a:picLocks noChangeAspect="1" noChangeArrowheads="1"/>
          </p:cNvPicPr>
          <p:nvPr/>
        </p:nvPicPr>
        <p:blipFill>
          <a:blip r:embed="rId4"/>
          <a:srcRect/>
          <a:stretch>
            <a:fillRect/>
          </a:stretch>
        </p:blipFill>
        <p:spPr bwMode="auto">
          <a:xfrm>
            <a:off x="4158467" y="1284791"/>
            <a:ext cx="3631295" cy="3119558"/>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2899555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57200" y="0"/>
            <a:ext cx="9571703" cy="868101"/>
          </a:xfrm>
        </p:spPr>
        <p:txBody>
          <a:bodyPr/>
          <a:lstStyle/>
          <a:p>
            <a:pPr algn="ctr"/>
            <a:r>
              <a:rPr lang="ru-RU" dirty="0" smtClean="0"/>
              <a:t> ХОЛОДНЫЕ ДЕСЕРТЫ</a:t>
            </a:r>
            <a:endParaRPr lang="ru-RU" dirty="0"/>
          </a:p>
        </p:txBody>
      </p:sp>
      <p:sp>
        <p:nvSpPr>
          <p:cNvPr id="3" name="Подзаголовок 2"/>
          <p:cNvSpPr>
            <a:spLocks noGrp="1"/>
          </p:cNvSpPr>
          <p:nvPr>
            <p:ph type="subTitle" idx="1"/>
          </p:nvPr>
        </p:nvSpPr>
        <p:spPr>
          <a:xfrm>
            <a:off x="221226" y="4490977"/>
            <a:ext cx="10149690" cy="2118167"/>
          </a:xfrm>
        </p:spPr>
        <p:txBody>
          <a:bodyPr>
            <a:noAutofit/>
          </a:bodyPr>
          <a:lstStyle/>
          <a:p>
            <a:pPr algn="l"/>
            <a:r>
              <a:rPr lang="ru-RU" sz="3600" dirty="0" smtClean="0">
                <a:solidFill>
                  <a:schemeClr val="accent2">
                    <a:lumMod val="75000"/>
                  </a:schemeClr>
                </a:solidFill>
              </a:rPr>
              <a:t>Температура подачи не выше +10 градусов</a:t>
            </a:r>
            <a:r>
              <a:rPr lang="ru-RU" sz="3600" b="1" dirty="0" smtClean="0">
                <a:solidFill>
                  <a:schemeClr val="accent2">
                    <a:lumMod val="75000"/>
                  </a:schemeClr>
                </a:solidFill>
              </a:rPr>
              <a:t>.</a:t>
            </a:r>
            <a:endParaRPr lang="ru-RU" sz="3600" dirty="0" smtClean="0">
              <a:solidFill>
                <a:schemeClr val="accent2">
                  <a:lumMod val="75000"/>
                </a:schemeClr>
              </a:solidFill>
            </a:endParaRPr>
          </a:p>
          <a:p>
            <a:pPr algn="l"/>
            <a:r>
              <a:rPr lang="ru-RU" sz="3600" dirty="0" smtClean="0">
                <a:solidFill>
                  <a:schemeClr val="accent2">
                    <a:lumMod val="75000"/>
                  </a:schemeClr>
                </a:solidFill>
              </a:rPr>
              <a:t>Это - желе, мороженое, мусс, компот, пирожные, торт, конфеты, фрукты, варенье.</a:t>
            </a:r>
            <a:endParaRPr lang="ru-RU" sz="3600" dirty="0">
              <a:solidFill>
                <a:schemeClr val="accent2">
                  <a:lumMod val="75000"/>
                </a:schemeClr>
              </a:solidFill>
            </a:endParaRPr>
          </a:p>
        </p:txBody>
      </p:sp>
      <p:pic>
        <p:nvPicPr>
          <p:cNvPr id="9" name="Рисунок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55793" y="1031680"/>
            <a:ext cx="3794841" cy="3206546"/>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50" name="Picture 2" descr="D:\Рабочий стол 2\elitefon.ru-5163.jpg"/>
          <p:cNvPicPr>
            <a:picLocks noChangeAspect="1" noChangeArrowheads="1"/>
          </p:cNvPicPr>
          <p:nvPr/>
        </p:nvPicPr>
        <p:blipFill>
          <a:blip r:embed="rId3"/>
          <a:srcRect r="37143"/>
          <a:stretch>
            <a:fillRect/>
          </a:stretch>
        </p:blipFill>
        <p:spPr bwMode="auto">
          <a:xfrm>
            <a:off x="347241" y="1053297"/>
            <a:ext cx="3483979" cy="3217260"/>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2051" name="Picture 3" descr="D:\Рабочий стол 2\tarta-mousse-de-chocolate.jpg"/>
          <p:cNvPicPr>
            <a:picLocks noChangeAspect="1" noChangeArrowheads="1"/>
          </p:cNvPicPr>
          <p:nvPr/>
        </p:nvPicPr>
        <p:blipFill>
          <a:blip r:embed="rId4"/>
          <a:srcRect l="21652" t="3966" r="19917" b="7039"/>
          <a:stretch>
            <a:fillRect/>
          </a:stretch>
        </p:blipFill>
        <p:spPr bwMode="auto">
          <a:xfrm>
            <a:off x="8123553" y="1030146"/>
            <a:ext cx="3520577" cy="3171464"/>
          </a:xfrm>
          <a:prstGeom prst="roundRect">
            <a:avLst>
              <a:gd name="adj" fmla="val 11111"/>
            </a:avLst>
          </a:prstGeom>
          <a:ln w="190500" cap="rnd">
            <a:solidFill>
              <a:schemeClr val="accent1"/>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xmlns="" val="2899555294"/>
      </p:ext>
    </p:extLst>
  </p:cSld>
  <p:clrMapOvr>
    <a:masterClrMapping/>
  </p:clrMapOvr>
</p:sld>
</file>

<file path=ppt/theme/theme1.xml><?xml version="1.0" encoding="utf-8"?>
<a:theme xmlns:a="http://schemas.openxmlformats.org/drawingml/2006/main" name="Аспект">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212</TotalTime>
  <Words>591</Words>
  <Application>Microsoft Office PowerPoint</Application>
  <PresentationFormat>Произвольный</PresentationFormat>
  <Paragraphs>52</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Аспект</vt:lpstr>
      <vt:lpstr>УРОК ПО ТЕХНОЛОГИИ ДЛЯ 7 КЛАССА   ДЕСЕРТЫ</vt:lpstr>
      <vt:lpstr>Слайд 2</vt:lpstr>
      <vt:lpstr>ОСНОВА ВСЕХ ДЕСЕРТОВ</vt:lpstr>
      <vt:lpstr>аа</vt:lpstr>
      <vt:lpstr>Слайд 5</vt:lpstr>
      <vt:lpstr>аа</vt:lpstr>
      <vt:lpstr>ИЗ ИСТОРИИ</vt:lpstr>
      <vt:lpstr> ГОРЯЧИЕ ДЕСЕРТЫ</vt:lpstr>
      <vt:lpstr> ХОЛОДНЫЕ ДЕСЕРТЫ</vt:lpstr>
      <vt:lpstr>ЧТО ТАКОЕ ТОРТ?</vt:lpstr>
      <vt:lpstr>ЧТО ТАКОЕ СУФЛЕ?</vt:lpstr>
      <vt:lpstr>ЧТО ТАКОЕ ЖЕЛЕ?</vt:lpstr>
      <vt:lpstr>ЧТО ТАКОЕ МОРОЖЕНОЕ?</vt:lpstr>
      <vt:lpstr>ЧТО ТАКОЕ ШАРЛОТКА?</vt:lpstr>
      <vt:lpstr>ЧТО ТАКОЕ ГУРЬЕВСКАЯ КАША?</vt:lpstr>
      <vt:lpstr>ДЕСЕРТНЫЕ НАПИТКИ.</vt:lpstr>
      <vt:lpstr>ПОДАЧА ДЕСЕРТОВ</vt:lpstr>
      <vt:lpstr>ДЕСЕРТНЫЙ СТОЛ</vt:lpstr>
      <vt:lpstr>СПАСИБО ЗА ВНИМАНИЕ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УРОК ПО ТЕХНОЛОГИИ ДЛЯ 7 КЛАССА   ДЕСЕРТЫ</dc:title>
  <dc:creator>Пользователь</dc:creator>
  <cp:lastModifiedBy>wWw</cp:lastModifiedBy>
  <cp:revision>26</cp:revision>
  <dcterms:created xsi:type="dcterms:W3CDTF">2018-12-16T09:33:34Z</dcterms:created>
  <dcterms:modified xsi:type="dcterms:W3CDTF">2026-02-22T16:30:44Z</dcterms:modified>
</cp:coreProperties>
</file>