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0"/>
  </p:notesMasterIdLst>
  <p:sldIdLst>
    <p:sldId id="256" r:id="rId2"/>
    <p:sldId id="301" r:id="rId3"/>
    <p:sldId id="266" r:id="rId4"/>
    <p:sldId id="277" r:id="rId5"/>
    <p:sldId id="302" r:id="rId6"/>
    <p:sldId id="268" r:id="rId7"/>
    <p:sldId id="276" r:id="rId8"/>
    <p:sldId id="257" r:id="rId9"/>
    <p:sldId id="271" r:id="rId10"/>
    <p:sldId id="272" r:id="rId11"/>
    <p:sldId id="273" r:id="rId12"/>
    <p:sldId id="269" r:id="rId13"/>
    <p:sldId id="270" r:id="rId14"/>
    <p:sldId id="278" r:id="rId15"/>
    <p:sldId id="275" r:id="rId16"/>
    <p:sldId id="303" r:id="rId17"/>
    <p:sldId id="280" r:id="rId18"/>
    <p:sldId id="274" r:id="rId19"/>
    <p:sldId id="281" r:id="rId20"/>
    <p:sldId id="282" r:id="rId21"/>
    <p:sldId id="283" r:id="rId22"/>
    <p:sldId id="284" r:id="rId23"/>
    <p:sldId id="285" r:id="rId24"/>
    <p:sldId id="304" r:id="rId25"/>
    <p:sldId id="286" r:id="rId26"/>
    <p:sldId id="288" r:id="rId27"/>
    <p:sldId id="290" r:id="rId28"/>
    <p:sldId id="291" r:id="rId29"/>
    <p:sldId id="292" r:id="rId30"/>
    <p:sldId id="293" r:id="rId31"/>
    <p:sldId id="305" r:id="rId32"/>
    <p:sldId id="294" r:id="rId33"/>
    <p:sldId id="295" r:id="rId34"/>
    <p:sldId id="296" r:id="rId35"/>
    <p:sldId id="297" r:id="rId36"/>
    <p:sldId id="298" r:id="rId37"/>
    <p:sldId id="299" r:id="rId38"/>
    <p:sldId id="300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30" autoAdjust="0"/>
    <p:restoredTop sz="94660"/>
  </p:normalViewPr>
  <p:slideViewPr>
    <p:cSldViewPr>
      <p:cViewPr varScale="1">
        <p:scale>
          <a:sx n="71" d="100"/>
          <a:sy n="71" d="100"/>
        </p:scale>
        <p:origin x="-90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DA767-39AA-42F7-A234-92044C906224}" type="datetimeFigureOut">
              <a:rPr lang="ru-RU" smtClean="0"/>
              <a:pPr/>
              <a:t>22.02.2026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CE716-31E3-4785-86E7-406DC1B85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CE716-31E3-4785-86E7-406DC1B858F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CE716-31E3-4785-86E7-406DC1B858F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39493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CE716-31E3-4785-86E7-406DC1B858F0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20473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6734-C6E4-4E23-9417-78CC372BAEA1}" type="datetimeFigureOut">
              <a:rPr lang="ru-RU" smtClean="0"/>
              <a:pPr/>
              <a:t>22.02.2026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695C4-B8F4-460E-B536-527BC1FFB6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6734-C6E4-4E23-9417-78CC372BAEA1}" type="datetimeFigureOut">
              <a:rPr lang="ru-RU" smtClean="0"/>
              <a:pPr/>
              <a:t>22.02.2026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695C4-B8F4-460E-B536-527BC1FFB6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6734-C6E4-4E23-9417-78CC372BAEA1}" type="datetimeFigureOut">
              <a:rPr lang="ru-RU" smtClean="0"/>
              <a:pPr/>
              <a:t>22.02.2026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695C4-B8F4-460E-B536-527BC1FFB6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6734-C6E4-4E23-9417-78CC372BAEA1}" type="datetimeFigureOut">
              <a:rPr lang="ru-RU" smtClean="0"/>
              <a:pPr/>
              <a:t>22.02.2026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695C4-B8F4-460E-B536-527BC1FFB6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6734-C6E4-4E23-9417-78CC372BAEA1}" type="datetimeFigureOut">
              <a:rPr lang="ru-RU" smtClean="0"/>
              <a:pPr/>
              <a:t>22.02.2026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695C4-B8F4-460E-B536-527BC1FFB6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6734-C6E4-4E23-9417-78CC372BAEA1}" type="datetimeFigureOut">
              <a:rPr lang="ru-RU" smtClean="0"/>
              <a:pPr/>
              <a:t>22.02.2026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695C4-B8F4-460E-B536-527BC1FFB6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6734-C6E4-4E23-9417-78CC372BAEA1}" type="datetimeFigureOut">
              <a:rPr lang="ru-RU" smtClean="0"/>
              <a:pPr/>
              <a:t>22.02.2026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695C4-B8F4-460E-B536-527BC1FFB6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6734-C6E4-4E23-9417-78CC372BAEA1}" type="datetimeFigureOut">
              <a:rPr lang="ru-RU" smtClean="0"/>
              <a:pPr/>
              <a:t>22.02.2026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695C4-B8F4-460E-B536-527BC1FFB6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6734-C6E4-4E23-9417-78CC372BAEA1}" type="datetimeFigureOut">
              <a:rPr lang="ru-RU" smtClean="0"/>
              <a:pPr/>
              <a:t>22.02.2026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695C4-B8F4-460E-B536-527BC1FFB6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6734-C6E4-4E23-9417-78CC372BAEA1}" type="datetimeFigureOut">
              <a:rPr lang="ru-RU" smtClean="0"/>
              <a:pPr/>
              <a:t>22.02.2026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695C4-B8F4-460E-B536-527BC1FFB6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6734-C6E4-4E23-9417-78CC372BAEA1}" type="datetimeFigureOut">
              <a:rPr lang="ru-RU" smtClean="0"/>
              <a:pPr/>
              <a:t>22.02.2026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695C4-B8F4-460E-B536-527BC1FFB6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A1A6734-C6E4-4E23-9417-78CC372BAEA1}" type="datetimeFigureOut">
              <a:rPr lang="ru-RU" smtClean="0"/>
              <a:pPr/>
              <a:t>22.02.2026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CF695C4-B8F4-460E-B536-527BC1FFB6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57290" y="500042"/>
            <a:ext cx="7569518" cy="4512002"/>
          </a:xfrm>
        </p:spPr>
        <p:txBody>
          <a:bodyPr>
            <a:noAutofit/>
          </a:bodyPr>
          <a:lstStyle/>
          <a:p>
            <a:pPr algn="ctr"/>
            <a:r>
              <a:rPr lang="ru-RU" sz="6600" b="1" i="1" dirty="0" smtClean="0"/>
              <a:t>   </a:t>
            </a:r>
            <a:br>
              <a:rPr lang="ru-RU" sz="6600" b="1" i="1" dirty="0" smtClean="0"/>
            </a:br>
            <a:r>
              <a:rPr lang="ru-RU" sz="6600" b="1" i="1" dirty="0" smtClean="0"/>
              <a:t>  </a:t>
            </a:r>
            <a:r>
              <a:rPr lang="ru-RU" sz="2800" b="1" i="1" dirty="0" smtClean="0">
                <a:solidFill>
                  <a:srgbClr val="00B050"/>
                </a:solidFill>
              </a:rPr>
              <a:t>Презентация к уроку технологии</a:t>
            </a:r>
            <a:br>
              <a:rPr lang="ru-RU" sz="2800" b="1" i="1" dirty="0" smtClean="0">
                <a:solidFill>
                  <a:srgbClr val="00B050"/>
                </a:solidFill>
              </a:rPr>
            </a:br>
            <a:r>
              <a:rPr lang="ru-RU" sz="2800" b="1" i="1" dirty="0" smtClean="0">
                <a:solidFill>
                  <a:srgbClr val="00B050"/>
                </a:solidFill>
              </a:rPr>
              <a:t>  5 класс </a:t>
            </a:r>
            <a:r>
              <a:rPr lang="ru-RU" sz="6600" b="1" i="1" dirty="0" smtClean="0">
                <a:solidFill>
                  <a:srgbClr val="00B050"/>
                </a:solidFill>
              </a:rPr>
              <a:t/>
            </a:r>
            <a:br>
              <a:rPr lang="ru-RU" sz="6600" b="1" i="1" dirty="0" smtClean="0">
                <a:solidFill>
                  <a:srgbClr val="00B050"/>
                </a:solidFill>
              </a:rPr>
            </a:br>
            <a:r>
              <a:rPr lang="ru-RU" sz="6600" b="1" i="1" dirty="0" smtClean="0"/>
              <a:t> </a:t>
            </a:r>
            <a:r>
              <a:rPr lang="ru-RU" sz="72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Бутерброды и             горячие напитки.</a:t>
            </a:r>
            <a:br>
              <a:rPr lang="ru-RU" sz="72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ru-RU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ru-RU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ru-RU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2000" b="1" i="1" dirty="0" smtClean="0">
                <a:solidFill>
                  <a:srgbClr val="00B050"/>
                </a:solidFill>
              </a:rPr>
              <a:t>Разработала</a:t>
            </a:r>
            <a:r>
              <a:rPr lang="ru-RU" sz="2000" b="1" i="1" dirty="0" smtClean="0">
                <a:solidFill>
                  <a:srgbClr val="00B050"/>
                </a:solidFill>
              </a:rPr>
              <a:t>: </a:t>
            </a:r>
            <a:r>
              <a:rPr lang="ru-RU" sz="2000" b="1" i="1" dirty="0" smtClean="0">
                <a:solidFill>
                  <a:srgbClr val="00B050"/>
                </a:solidFill>
              </a:rPr>
              <a:t>учитель технологии Гимназии №2 г. Нелидова Богданова Н.А.</a:t>
            </a:r>
            <a:br>
              <a:rPr lang="ru-RU" sz="2000" b="1" i="1" dirty="0" smtClean="0">
                <a:solidFill>
                  <a:srgbClr val="00B050"/>
                </a:solidFill>
              </a:rPr>
            </a:br>
            <a:r>
              <a:rPr lang="ru-RU" sz="20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ru-RU" sz="20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20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                                                            </a:t>
            </a:r>
            <a:r>
              <a:rPr lang="en-US" sz="20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</a:t>
            </a:r>
            <a:r>
              <a:rPr lang="ru-RU" sz="20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endParaRPr lang="ru-RU" sz="2000" b="1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6000768"/>
            <a:ext cx="7498080" cy="85723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                                              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endParaRPr lang="ru-RU" sz="31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42852"/>
            <a:ext cx="7286676" cy="29289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ru-RU" sz="4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сладкие:                  молочные:</a:t>
            </a:r>
            <a:endParaRPr lang="ru-RU" sz="30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ru-RU" sz="4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</a:t>
            </a:r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</a:rPr>
              <a:t>варенье, мед,                   сыр, творожная,</a:t>
            </a:r>
          </a:p>
          <a:p>
            <a:pPr>
              <a:buNone/>
            </a:pPr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</a:rPr>
              <a:t>    шоколад и т.д.                      масса  и т.д.</a:t>
            </a:r>
            <a:r>
              <a:rPr lang="ru-RU" sz="3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          </a:t>
            </a:r>
          </a:p>
        </p:txBody>
      </p:sp>
      <p:pic>
        <p:nvPicPr>
          <p:cNvPr id="6146" name="Picture 2" descr="C:\Users\cool\Desktop\Рабочий стол 2\admin_13801808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357562"/>
            <a:ext cx="3571900" cy="24713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3" descr="C:\Users\cool\Desktop\Рабочий стол 2\4d4ed9e165c25a2722ccc92ecd009648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357562"/>
            <a:ext cx="3571899" cy="24477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6000768"/>
            <a:ext cx="7498080" cy="85723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                                              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endParaRPr lang="ru-RU" sz="31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42852"/>
            <a:ext cx="7286676" cy="29289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ru-RU" sz="4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               овощные:</a:t>
            </a:r>
            <a:endParaRPr lang="ru-RU" sz="30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ru-RU" sz="4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</a:t>
            </a:r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</a:rPr>
              <a:t>с сырыми и жареными </a:t>
            </a:r>
            <a:r>
              <a:rPr lang="ru-RU" sz="3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</a:t>
            </a:r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</a:rPr>
              <a:t>овощами,       овощными пастами, кетчупом.           </a:t>
            </a:r>
          </a:p>
        </p:txBody>
      </p:sp>
      <p:pic>
        <p:nvPicPr>
          <p:cNvPr id="7170" name="Picture 2" descr="C:\Users\cool\Desktop\Рабочий стол 2\1252316546_buter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5" y="3357562"/>
            <a:ext cx="3714776" cy="25479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1" name="Picture 3" descr="C:\Users\cool\Desktop\Рабочий стол 2\buterbrody-s-ovoshchami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084" y="3357562"/>
            <a:ext cx="3639843" cy="2581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6000768"/>
            <a:ext cx="7498080" cy="85723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                                              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endParaRPr lang="ru-RU" sz="31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357166"/>
            <a:ext cx="7498080" cy="22145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</a:t>
            </a:r>
            <a:r>
              <a:rPr lang="ru-RU" sz="4000" dirty="0" smtClean="0">
                <a:solidFill>
                  <a:srgbClr val="00B050"/>
                </a:solidFill>
              </a:rPr>
              <a:t>По форме бутерброды бывают :</a:t>
            </a:r>
          </a:p>
          <a:p>
            <a:pPr>
              <a:buNone/>
            </a:pPr>
            <a:r>
              <a:rPr lang="ru-RU" sz="4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</a:t>
            </a:r>
          </a:p>
          <a:p>
            <a:pPr>
              <a:buNone/>
            </a:pPr>
            <a:r>
              <a:rPr lang="ru-RU" sz="4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круглые                        квадратные</a:t>
            </a:r>
          </a:p>
        </p:txBody>
      </p:sp>
      <p:pic>
        <p:nvPicPr>
          <p:cNvPr id="3074" name="Picture 2" descr="C:\Users\cool\Desktop\Рабочий стол 2\12182_ma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214686"/>
            <a:ext cx="3619502" cy="24147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C:\Users\cool\Desktop\Рабочий стол 2\or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190084"/>
            <a:ext cx="3662368" cy="24314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6000768"/>
            <a:ext cx="7498080" cy="85723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                                              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endParaRPr lang="ru-RU" sz="31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357166"/>
            <a:ext cx="7498080" cy="22145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</a:t>
            </a:r>
            <a:r>
              <a:rPr lang="ru-RU" sz="4000" dirty="0" smtClean="0">
                <a:solidFill>
                  <a:srgbClr val="00B050"/>
                </a:solidFill>
              </a:rPr>
              <a:t>По форме бутерброды бывают :</a:t>
            </a:r>
          </a:p>
          <a:p>
            <a:pPr>
              <a:buNone/>
            </a:pPr>
            <a:r>
              <a:rPr lang="ru-RU" sz="4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</a:t>
            </a:r>
          </a:p>
          <a:p>
            <a:pPr>
              <a:buNone/>
            </a:pPr>
            <a:r>
              <a:rPr lang="ru-RU" sz="4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треугольные            овальные</a:t>
            </a:r>
          </a:p>
        </p:txBody>
      </p:sp>
      <p:pic>
        <p:nvPicPr>
          <p:cNvPr id="4099" name="Picture 3" descr="C:\Users\cool\Desktop\Рабочий стол 2\buterbrody-s-krasnoj-ryboj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143248"/>
            <a:ext cx="3421058" cy="25657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0" name="Picture 4" descr="C:\Users\cool\Desktop\Рабочий стол 2\загруженное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143248"/>
            <a:ext cx="3689371" cy="25574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6000768"/>
            <a:ext cx="7498080" cy="85723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                                              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endParaRPr lang="ru-RU" sz="31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285728"/>
            <a:ext cx="7500990" cy="328614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            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БУРГЕР</a:t>
            </a:r>
            <a:r>
              <a:rPr lang="ru-RU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– </a:t>
            </a:r>
            <a:r>
              <a:rPr lang="ru-RU" sz="2800" dirty="0" smtClean="0">
                <a:solidFill>
                  <a:srgbClr val="00B050"/>
                </a:solidFill>
              </a:rPr>
              <a:t>разновидность сандвича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    Состоявший из котлеты, внутри булки и дополнительных ингредиентов (салата, огурца, соуса, сыра, помидора, рыбы и т.д.) Отсюда и разные названия: чизбургер, фишбургер, чикинбургер .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          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         </a:t>
            </a:r>
          </a:p>
        </p:txBody>
      </p:sp>
      <p:pic>
        <p:nvPicPr>
          <p:cNvPr id="1026" name="Picture 2" descr="C:\Users\cool\Desktop\Рабочий стол 2\shutterstock_115383406-800x5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714752"/>
            <a:ext cx="3576654" cy="24534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C:\Users\cool\Desktop\Рабочий стол 2\загруженное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643314"/>
            <a:ext cx="3571900" cy="25717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6000768"/>
            <a:ext cx="7498080" cy="85723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                                              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endParaRPr lang="ru-RU" sz="31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357166"/>
            <a:ext cx="7215238" cy="171451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</a:t>
            </a:r>
            <a:r>
              <a:rPr lang="ru-RU" sz="4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Канапе-</a:t>
            </a:r>
            <a:r>
              <a:rPr lang="ru-RU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dirty="0" smtClean="0">
                <a:solidFill>
                  <a:srgbClr val="00B050"/>
                </a:solidFill>
              </a:rPr>
              <a:t>разновидность закусочного         бутерброда.</a:t>
            </a:r>
            <a:endParaRPr lang="ru-RU" sz="28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   Вид закусочного бутерброда, маленького размера, состоящий из нескольких продуктов. Канапе подают на блюдах со специальными шпажками.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          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         </a:t>
            </a:r>
          </a:p>
        </p:txBody>
      </p:sp>
      <p:pic>
        <p:nvPicPr>
          <p:cNvPr id="8194" name="Picture 2" descr="C:\Users\cool\Desktop\Рабочий стол 2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714752"/>
            <a:ext cx="3564083" cy="24431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6" name="Picture 4" descr="C:\Users\cool\Desktop\Рабочий стол 2\images (1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3714752"/>
            <a:ext cx="3500462" cy="24589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14414" y="0"/>
            <a:ext cx="7719274" cy="4429132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chemeClr val="tx2"/>
                </a:solidFill>
              </a:rPr>
              <a:t/>
            </a:r>
            <a:br>
              <a:rPr lang="ru-RU" sz="4000" b="1" i="1" dirty="0" smtClean="0">
                <a:solidFill>
                  <a:schemeClr val="tx2"/>
                </a:solidFill>
              </a:rPr>
            </a:br>
            <a:endParaRPr lang="ru-RU" sz="4000" b="1" i="1" dirty="0">
              <a:solidFill>
                <a:schemeClr val="tx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0044" y="0"/>
            <a:ext cx="8215370" cy="9294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Правила приготовления и подачи бутербродов.</a:t>
            </a:r>
          </a:p>
          <a:p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1.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При приготовлении бутербродов, хлеб режут одной толщины – 1 см.</a:t>
            </a:r>
          </a:p>
          <a:p>
            <a:r>
              <a:rPr lang="ru-RU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2.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На черном хлебе обычно делают бутерброды с жирной и соленой начинкой.</a:t>
            </a:r>
          </a:p>
          <a:p>
            <a:r>
              <a:rPr lang="ru-RU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3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. Для приготовления бутербродов идут только свежие продукты.</a:t>
            </a:r>
          </a:p>
          <a:p>
            <a:r>
              <a:rPr lang="ru-RU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4</a:t>
            </a:r>
            <a:r>
              <a:rPr lang="ru-RU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.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Начинка должна покрывать весь бутерброд, но не свисать с него.</a:t>
            </a:r>
          </a:p>
          <a:p>
            <a:r>
              <a:rPr lang="ru-RU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5</a:t>
            </a:r>
            <a:r>
              <a:rPr lang="ru-RU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.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Бутерброды на блюде располагают в один слой.</a:t>
            </a:r>
          </a:p>
          <a:p>
            <a:r>
              <a:rPr lang="ru-RU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6</a:t>
            </a:r>
            <a:r>
              <a:rPr lang="ru-RU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.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Бутерброды готовят и украшают перед самой подачей на стол.</a:t>
            </a:r>
          </a:p>
          <a:p>
            <a:r>
              <a:rPr lang="ru-RU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7</a:t>
            </a:r>
            <a:r>
              <a:rPr lang="ru-RU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.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Продукты в бутерброде должны сочетаться по вкусу.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i="1" dirty="0" smtClean="0">
                <a:solidFill>
                  <a:schemeClr val="tx2"/>
                </a:solidFill>
              </a:rPr>
              <a:t/>
            </a:r>
            <a:br>
              <a:rPr lang="ru-RU" sz="3600" b="1" i="1" dirty="0" smtClean="0">
                <a:solidFill>
                  <a:schemeClr val="tx2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2626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6000768"/>
            <a:ext cx="7498080" cy="85723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                                              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endParaRPr lang="ru-RU" sz="31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14546" y="0"/>
            <a:ext cx="6783700" cy="26431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7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ГОРЯЧИЕ  НАПИТКИ</a:t>
            </a:r>
            <a:endParaRPr lang="ru-RU" sz="72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cool\Desktop\Рабочий стол 2\jxtz4posmmuk16g5zbp9wqb6ndorafomrxnt9f27hsifjtpnzxjigmwotpu5uwqa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285992"/>
            <a:ext cx="6857964" cy="43576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V="1">
            <a:off x="1071538" y="214290"/>
            <a:ext cx="7786742" cy="6357982"/>
          </a:xfrm>
        </p:spPr>
        <p:txBody>
          <a:bodyPr>
            <a:noAutofit/>
          </a:bodyPr>
          <a:lstStyle/>
          <a:p>
            <a:r>
              <a:rPr lang="ru-RU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ru-RU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ru-RU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ru-RU" sz="2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                                                            </a:t>
            </a:r>
            <a:r>
              <a:rPr lang="en-US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</a:t>
            </a:r>
            <a:r>
              <a:rPr lang="ru-RU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endParaRPr lang="ru-RU" sz="4400" b="1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142852"/>
            <a:ext cx="8286808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 К </a:t>
            </a:r>
            <a:r>
              <a:rPr lang="ru-RU" sz="3200" dirty="0" smtClean="0"/>
              <a:t>бутербродам обычно подают горячие напитки. </a:t>
            </a:r>
            <a: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К горячим напиткам относятся: чай, кофе, какао и горячий шоколад. </a:t>
            </a:r>
            <a:r>
              <a:rPr lang="ru-RU" sz="3200" dirty="0" smtClean="0"/>
              <a:t> Их готовят на воде или молоке. При добавлении  сахара, молока или сливок питательная ценность напитков увеличивается.</a:t>
            </a:r>
          </a:p>
          <a:p>
            <a:r>
              <a:rPr lang="ru-RU" sz="3200" dirty="0" smtClean="0"/>
              <a:t>      </a:t>
            </a:r>
            <a: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Г</a:t>
            </a:r>
            <a:r>
              <a:rPr lang="ru-RU" sz="3200" dirty="0" smtClean="0"/>
              <a:t>орячие напитки обычно подают на завтрак или полдник, то есть в первой половине дня, так как они являются тонизирующими.         </a:t>
            </a:r>
          </a:p>
          <a:p>
            <a:r>
              <a:rPr lang="ru-RU" sz="3200" dirty="0" smtClean="0"/>
              <a:t>      </a:t>
            </a:r>
            <a: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Г</a:t>
            </a:r>
            <a:r>
              <a:rPr lang="ru-RU" sz="3200" dirty="0" smtClean="0"/>
              <a:t>отовить горячие напитки рекомендуют непосредственно перед подачей. С течением времени их вкус и качества ухудшаются .</a:t>
            </a:r>
          </a:p>
          <a:p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6000768"/>
            <a:ext cx="7498080" cy="85723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                                              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endParaRPr lang="ru-RU" sz="31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357166"/>
            <a:ext cx="7072362" cy="28575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9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    ЧАЙ           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  </a:t>
            </a:r>
            <a:r>
              <a:rPr lang="ru-RU" sz="4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</a:t>
            </a:r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</a:rPr>
              <a:t>          </a:t>
            </a:r>
          </a:p>
        </p:txBody>
      </p:sp>
      <p:pic>
        <p:nvPicPr>
          <p:cNvPr id="7" name="Picture 2" descr="C:\Users\cool\Desktop\Рабочий стол 2\93386883_large_3640123_giZSEaRSp7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000240"/>
            <a:ext cx="6508129" cy="43402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57290" y="116632"/>
            <a:ext cx="7569518" cy="2232248"/>
          </a:xfrm>
        </p:spPr>
        <p:txBody>
          <a:bodyPr>
            <a:noAutofit/>
          </a:bodyPr>
          <a:lstStyle/>
          <a:p>
            <a:pPr algn="ctr"/>
            <a:r>
              <a:rPr lang="ru-RU" sz="6600" b="1" i="1" dirty="0" smtClean="0"/>
              <a:t>   </a:t>
            </a:r>
            <a:br>
              <a:rPr lang="ru-RU" sz="6600" b="1" i="1" dirty="0" smtClean="0"/>
            </a:br>
            <a:r>
              <a:rPr lang="ru-RU" sz="72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Бутерброды.</a:t>
            </a:r>
            <a:br>
              <a:rPr lang="ru-RU" sz="72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ru-RU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ru-RU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ru-RU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endParaRPr lang="ru-RU" sz="2000" b="1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693" y="1412776"/>
            <a:ext cx="6408712" cy="48065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97186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V="1">
            <a:off x="1071538" y="214290"/>
            <a:ext cx="7786742" cy="6357982"/>
          </a:xfrm>
        </p:spPr>
        <p:txBody>
          <a:bodyPr>
            <a:noAutofit/>
          </a:bodyPr>
          <a:lstStyle/>
          <a:p>
            <a:r>
              <a:rPr lang="ru-RU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ru-RU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ru-RU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ru-RU" sz="2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                                                            </a:t>
            </a:r>
            <a:r>
              <a:rPr lang="en-US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</a:t>
            </a:r>
            <a:r>
              <a:rPr lang="ru-RU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endParaRPr lang="ru-RU" sz="4400" b="1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142852"/>
            <a:ext cx="8072462" cy="6760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</a:t>
            </a:r>
            <a:r>
              <a:rPr lang="ru-RU" sz="3200" dirty="0" smtClean="0"/>
              <a:t> </a:t>
            </a:r>
            <a:r>
              <a:rPr lang="ru-RU" sz="4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Чай</a:t>
            </a:r>
            <a:r>
              <a:rPr lang="ru-RU" sz="3200" dirty="0" smtClean="0"/>
              <a:t> – один из древних напитков употребляемых человеком. Родина чая Китай. Молодой листочек чая по-китайски называется «тцайей» от сюда и произошло слово чай.</a:t>
            </a:r>
          </a:p>
          <a:p>
            <a:r>
              <a:rPr lang="ru-RU" sz="3200" dirty="0" smtClean="0"/>
              <a:t>        </a:t>
            </a:r>
            <a: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Э</a:t>
            </a:r>
            <a:r>
              <a:rPr lang="ru-RU" sz="3200" dirty="0" smtClean="0"/>
              <a:t>то освежающий напиток, обладающий высокими вкусовыми и ароматическими свойствами. В состав чая входят: кофеин, дубильные вещества, эфирные масла. Он оказывает положительное влияние на организм человека. «Устал – пей чай, жарко – пей чай, хочешь согреться – пей чай» – гласит народная мудрость.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V="1">
            <a:off x="1071538" y="214290"/>
            <a:ext cx="7786742" cy="6357982"/>
          </a:xfrm>
        </p:spPr>
        <p:txBody>
          <a:bodyPr>
            <a:noAutofit/>
          </a:bodyPr>
          <a:lstStyle/>
          <a:p>
            <a:r>
              <a:rPr lang="ru-RU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ru-RU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ru-RU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ru-RU" sz="2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                                                            </a:t>
            </a:r>
            <a:r>
              <a:rPr lang="en-US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</a:t>
            </a:r>
            <a:r>
              <a:rPr lang="ru-RU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endParaRPr lang="ru-RU" sz="4400" b="1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142852"/>
            <a:ext cx="8072462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</a:t>
            </a:r>
            <a:r>
              <a:rPr lang="ru-RU" sz="3200" dirty="0" smtClean="0"/>
              <a:t> </a:t>
            </a:r>
            <a:r>
              <a:rPr lang="ru-RU" sz="4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Чайное растение</a:t>
            </a:r>
            <a:r>
              <a:rPr lang="ru-RU" sz="3200" dirty="0" smtClean="0"/>
              <a:t> </a:t>
            </a:r>
            <a:r>
              <a:rPr lang="ru-RU" sz="3200" smtClean="0"/>
              <a:t>– вечно </a:t>
            </a:r>
            <a:r>
              <a:rPr lang="ru-RU" sz="3200" dirty="0" smtClean="0"/>
              <a:t>зеленый кустарник, произрастающий в районах с тропическим климатом. Основные поставщики чая: Китай, Шри-Ланка, Индия. Для получения чая используют только верхние молодые листочки, которые затем высушивают. </a:t>
            </a:r>
            <a:endParaRPr lang="ru-RU" sz="3600" dirty="0"/>
          </a:p>
        </p:txBody>
      </p:sp>
      <p:pic>
        <p:nvPicPr>
          <p:cNvPr id="1027" name="Picture 3" descr="C:\Users\cool\Desktop\Рабочий стол 2\268063-85bfdd59a28fdc466c4bd347f2bffcd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3929066"/>
            <a:ext cx="3714776" cy="24193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9" name="Picture 5" descr="C:\Users\cool\Desktop\Рабочий стол 2\109697212_chaynuye_plantaci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4000504"/>
            <a:ext cx="3724270" cy="24007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V="1">
            <a:off x="1071538" y="214290"/>
            <a:ext cx="7786742" cy="6357982"/>
          </a:xfrm>
        </p:spPr>
        <p:txBody>
          <a:bodyPr>
            <a:noAutofit/>
          </a:bodyPr>
          <a:lstStyle/>
          <a:p>
            <a:r>
              <a:rPr lang="ru-RU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ru-RU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ru-RU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ru-RU" sz="2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                                                            </a:t>
            </a:r>
            <a:r>
              <a:rPr lang="en-US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</a:t>
            </a:r>
            <a:r>
              <a:rPr lang="ru-RU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endParaRPr lang="ru-RU" sz="4400" b="1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0"/>
            <a:ext cx="807246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</a:t>
            </a:r>
            <a:r>
              <a:rPr lang="ru-RU" sz="3200" dirty="0" smtClean="0"/>
              <a:t> </a:t>
            </a:r>
            <a:r>
              <a:rPr lang="ru-RU" sz="4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Чай бывает</a:t>
            </a:r>
            <a:r>
              <a:rPr lang="ru-RU" sz="3200" dirty="0" smtClean="0"/>
              <a:t> – черным, красным, зеленым и травяным из листьев малины, смородины, ягод шиповника, из цветков липы, ромашки, лечебных трав и так далее. </a:t>
            </a:r>
            <a:endParaRPr lang="ru-RU" sz="3600" dirty="0"/>
          </a:p>
        </p:txBody>
      </p:sp>
      <p:pic>
        <p:nvPicPr>
          <p:cNvPr id="2050" name="Picture 2" descr="C:\Users\cool\Desktop\Рабочий стол 2\126405959_cGEXQn1P8z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285992"/>
            <a:ext cx="3214710" cy="19825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C:\Users\cool\Desktop\Рабочий стол 2\Bez-imeni-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4572008"/>
            <a:ext cx="3214712" cy="21431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3" name="Picture 5" descr="C:\Users\cool\Desktop\Рабочий стол 2\depositphotos_35039479-stock-photo-herbal-tea-from-linden-flower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4572008"/>
            <a:ext cx="3314656" cy="21431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4" name="Picture 6" descr="C:\Users\cool\Desktop\Рабочий стол 2\imgpreview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2285992"/>
            <a:ext cx="3277567" cy="20002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V="1">
            <a:off x="1071538" y="214290"/>
            <a:ext cx="7786742" cy="6357982"/>
          </a:xfrm>
        </p:spPr>
        <p:txBody>
          <a:bodyPr>
            <a:noAutofit/>
          </a:bodyPr>
          <a:lstStyle/>
          <a:p>
            <a:r>
              <a:rPr lang="ru-RU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ru-RU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ru-RU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ru-RU" sz="2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                                                            </a:t>
            </a:r>
            <a:r>
              <a:rPr lang="en-US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</a:t>
            </a:r>
            <a:r>
              <a:rPr lang="ru-RU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endParaRPr lang="ru-RU" sz="4400" b="1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0"/>
            <a:ext cx="8358246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     </a:t>
            </a:r>
            <a:r>
              <a:rPr lang="ru-RU" sz="6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Приготовление чая.</a:t>
            </a:r>
            <a:r>
              <a:rPr lang="ru-RU" sz="6000" dirty="0" smtClean="0"/>
              <a:t> </a:t>
            </a:r>
          </a:p>
          <a:p>
            <a:pPr marL="514350" indent="-514350">
              <a:buAutoNum type="arabicPeriod"/>
            </a:pPr>
            <a:r>
              <a:rPr lang="ru-RU" sz="4000" dirty="0" smtClean="0"/>
              <a:t>Заварочный чайник ополаскивают кипятком.</a:t>
            </a:r>
          </a:p>
          <a:p>
            <a:pPr marL="514350" indent="-514350">
              <a:buAutoNum type="arabicPeriod"/>
            </a:pPr>
            <a:r>
              <a:rPr lang="ru-RU" sz="4000" dirty="0" smtClean="0"/>
              <a:t>Затем, засыпают в чайник чай.</a:t>
            </a:r>
          </a:p>
          <a:p>
            <a:pPr marL="514350" indent="-514350">
              <a:buAutoNum type="arabicPeriod"/>
            </a:pPr>
            <a:r>
              <a:rPr lang="ru-RU" sz="4000" dirty="0" smtClean="0"/>
              <a:t>Заливают кипятком на 1</a:t>
            </a:r>
            <a:r>
              <a:rPr lang="en-US" sz="4000" dirty="0" smtClean="0"/>
              <a:t>/</a:t>
            </a:r>
            <a:r>
              <a:rPr lang="ru-RU" sz="4000" dirty="0" smtClean="0"/>
              <a:t>3 объема чайника.</a:t>
            </a:r>
          </a:p>
          <a:p>
            <a:pPr marL="514350" indent="-514350">
              <a:buAutoNum type="arabicPeriod"/>
            </a:pPr>
            <a:r>
              <a:rPr lang="ru-RU" sz="4000" dirty="0" smtClean="0"/>
              <a:t>Закрывают крышкой и настаивают 7 – 10 минут.</a:t>
            </a:r>
          </a:p>
          <a:p>
            <a:pPr marL="514350" indent="-514350">
              <a:buAutoNum type="arabicPeriod"/>
            </a:pPr>
            <a:r>
              <a:rPr lang="ru-RU" sz="4000" dirty="0" smtClean="0"/>
              <a:t>Затем доливают кипяток до верху.</a:t>
            </a:r>
          </a:p>
          <a:p>
            <a:r>
              <a:rPr lang="ru-RU" sz="4400" dirty="0" smtClean="0"/>
              <a:t>      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V="1">
            <a:off x="1071538" y="214290"/>
            <a:ext cx="7786742" cy="6357982"/>
          </a:xfrm>
        </p:spPr>
        <p:txBody>
          <a:bodyPr>
            <a:noAutofit/>
          </a:bodyPr>
          <a:lstStyle/>
          <a:p>
            <a:r>
              <a:rPr lang="ru-RU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ru-RU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ru-RU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ru-RU" sz="2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                                                            </a:t>
            </a:r>
            <a:r>
              <a:rPr lang="en-US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</a:t>
            </a:r>
            <a:r>
              <a:rPr lang="ru-RU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endParaRPr lang="ru-RU" sz="4400" b="1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0"/>
            <a:ext cx="8358246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</a:t>
            </a:r>
            <a:r>
              <a:rPr lang="ru-RU" sz="4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Х</a:t>
            </a:r>
            <a:r>
              <a:rPr lang="ru-RU" sz="4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ранение и употребление чая.</a:t>
            </a:r>
            <a:r>
              <a:rPr lang="ru-RU" sz="4400" dirty="0" smtClean="0"/>
              <a:t> </a:t>
            </a:r>
          </a:p>
          <a:p>
            <a:r>
              <a:rPr lang="ru-RU" sz="3200" dirty="0" smtClean="0"/>
              <a:t>     </a:t>
            </a:r>
            <a: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Ч</a:t>
            </a:r>
            <a:r>
              <a:rPr lang="ru-RU" sz="3200" dirty="0" smtClean="0"/>
              <a:t>ай хранят в керамической или стеклянной посуде с плотно закрытой крышкой в темном месте. Срок хранения чая до двух лет.</a:t>
            </a:r>
          </a:p>
          <a:p>
            <a:r>
              <a:rPr lang="ru-RU" sz="3200" dirty="0" smtClean="0"/>
              <a:t>      </a:t>
            </a:r>
            <a: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З</a:t>
            </a:r>
            <a:r>
              <a:rPr lang="ru-RU" sz="3200" dirty="0" smtClean="0"/>
              <a:t>аваривают чай в керамическом чайнике. Хранится заварка не более 30 минут при температуре 55-56 градусов .</a:t>
            </a:r>
          </a:p>
          <a:p>
            <a:r>
              <a:rPr lang="ru-RU" sz="3200" dirty="0" smtClean="0"/>
              <a:t>      </a:t>
            </a:r>
            <a: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К</a:t>
            </a:r>
            <a:r>
              <a:rPr lang="ru-RU" sz="3200" dirty="0" smtClean="0"/>
              <a:t> столу подают чай в чайных чашках с блюдцами или в пиалах.</a:t>
            </a:r>
          </a:p>
          <a:p>
            <a:r>
              <a:rPr lang="ru-RU" sz="3200" dirty="0" smtClean="0"/>
              <a:t>      </a:t>
            </a:r>
            <a: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П</a:t>
            </a:r>
            <a:r>
              <a:rPr lang="ru-RU" sz="3200" dirty="0" smtClean="0"/>
              <a:t>ьют чай горячий, охлажденный, с сахаром, вареньем, медом, с молоком или сливками, с лимоном, печеньем, пирожными, пирогами и так далее. 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149079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V="1">
            <a:off x="1071538" y="214290"/>
            <a:ext cx="7786742" cy="6357982"/>
          </a:xfrm>
        </p:spPr>
        <p:txBody>
          <a:bodyPr>
            <a:noAutofit/>
          </a:bodyPr>
          <a:lstStyle/>
          <a:p>
            <a:r>
              <a:rPr lang="ru-RU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ru-RU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ru-RU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ru-RU" sz="2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                                                            </a:t>
            </a:r>
            <a:r>
              <a:rPr lang="en-US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</a:t>
            </a:r>
            <a:r>
              <a:rPr lang="ru-RU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endParaRPr lang="ru-RU" sz="4400" b="1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57290" y="285728"/>
            <a:ext cx="77867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200" dirty="0" smtClean="0"/>
              <a:t>     </a:t>
            </a:r>
            <a:r>
              <a:rPr lang="ru-RU" sz="5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Приятного чаепития!</a:t>
            </a:r>
            <a:r>
              <a:rPr lang="ru-RU" sz="5400" dirty="0" smtClean="0"/>
              <a:t> </a:t>
            </a:r>
            <a:endParaRPr lang="ru-RU" sz="5400" dirty="0"/>
          </a:p>
        </p:txBody>
      </p:sp>
      <p:pic>
        <p:nvPicPr>
          <p:cNvPr id="3074" name="Picture 2" descr="C:\Users\cool\Desktop\Рабочий стол 2\cecb7359f4ed8ea1b6f1309c579a4b64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785926"/>
            <a:ext cx="7366030" cy="41433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V="1">
            <a:off x="1071538" y="214290"/>
            <a:ext cx="7786742" cy="6357982"/>
          </a:xfrm>
        </p:spPr>
        <p:txBody>
          <a:bodyPr>
            <a:noAutofit/>
          </a:bodyPr>
          <a:lstStyle/>
          <a:p>
            <a:r>
              <a:rPr lang="ru-RU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ru-RU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ru-RU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ru-RU" sz="2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                                                            </a:t>
            </a:r>
            <a:r>
              <a:rPr lang="en-US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</a:t>
            </a:r>
            <a:r>
              <a:rPr lang="ru-RU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endParaRPr lang="ru-RU" sz="4400" b="1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57290" y="285728"/>
            <a:ext cx="77867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200" dirty="0" smtClean="0"/>
              <a:t>                        </a:t>
            </a:r>
            <a:r>
              <a:rPr lang="ru-RU" sz="9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КОФЕ</a:t>
            </a:r>
            <a:r>
              <a:rPr lang="ru-RU" sz="9600" dirty="0" smtClean="0"/>
              <a:t> </a:t>
            </a:r>
            <a:endParaRPr lang="ru-RU" sz="9600" dirty="0"/>
          </a:p>
        </p:txBody>
      </p:sp>
      <p:pic>
        <p:nvPicPr>
          <p:cNvPr id="5" name="Picture 2" descr="C:\Users\cool\Desktop\Рабочий стол 2\184455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928802"/>
            <a:ext cx="7072362" cy="46282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V="1">
            <a:off x="1071538" y="214290"/>
            <a:ext cx="7786742" cy="6357982"/>
          </a:xfrm>
        </p:spPr>
        <p:txBody>
          <a:bodyPr>
            <a:noAutofit/>
          </a:bodyPr>
          <a:lstStyle/>
          <a:p>
            <a:r>
              <a:rPr lang="ru-RU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ru-RU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ru-RU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ru-RU" sz="2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                                                            </a:t>
            </a:r>
            <a:r>
              <a:rPr lang="en-US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</a:t>
            </a:r>
            <a:r>
              <a:rPr lang="ru-RU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endParaRPr lang="ru-RU" sz="4400" b="1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142852"/>
            <a:ext cx="8072462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</a:t>
            </a:r>
            <a:r>
              <a:rPr lang="ru-RU" sz="3200" dirty="0" smtClean="0"/>
              <a:t> </a:t>
            </a:r>
            <a:r>
              <a:rPr lang="ru-RU" sz="4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Кофе </a:t>
            </a:r>
            <a:r>
              <a:rPr lang="ru-RU" sz="3200" dirty="0" smtClean="0"/>
              <a:t>– один из древних напитков употребляемых человеком. Его история уходит корнями в Эфиопию середины 15 века. </a:t>
            </a:r>
          </a:p>
          <a:p>
            <a: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 Э</a:t>
            </a:r>
            <a:r>
              <a:rPr lang="ru-RU" sz="3200" dirty="0" smtClean="0"/>
              <a:t>то сильно тонизирующий напиток, содержащий кофеин. Кофе стимулирует физическую и психологическую активность человека.</a:t>
            </a:r>
            <a:endParaRPr lang="ru-RU" sz="3600" dirty="0" smtClean="0"/>
          </a:p>
          <a:p>
            <a:r>
              <a:rPr lang="ru-RU" sz="3200" dirty="0" smtClean="0"/>
              <a:t>      </a:t>
            </a:r>
            <a: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П</a:t>
            </a:r>
            <a:r>
              <a:rPr lang="ru-RU" sz="3200" dirty="0" smtClean="0"/>
              <a:t>итательная ценность кофе высока из-за содержания в нем белка, жира и сахара.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V="1">
            <a:off x="1071538" y="214290"/>
            <a:ext cx="7786742" cy="2857520"/>
          </a:xfrm>
        </p:spPr>
        <p:txBody>
          <a:bodyPr>
            <a:noAutofit/>
          </a:bodyPr>
          <a:lstStyle/>
          <a:p>
            <a:r>
              <a:rPr lang="ru-RU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ru-RU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ru-RU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ru-RU" sz="2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                                                            </a:t>
            </a:r>
            <a:r>
              <a:rPr lang="en-US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</a:t>
            </a:r>
            <a:r>
              <a:rPr lang="ru-RU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endParaRPr lang="ru-RU" sz="4400" b="1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142852"/>
            <a:ext cx="81439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</a:t>
            </a:r>
            <a:r>
              <a:rPr lang="ru-RU" sz="3200" dirty="0" smtClean="0"/>
              <a:t> </a:t>
            </a:r>
            <a:r>
              <a:rPr lang="ru-RU" sz="4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Кофейное дерево 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произрастает в тропических районах Африки, Азии и Америки. Оно достигает высотой 5-7 метров.</a:t>
            </a:r>
          </a:p>
          <a:p>
            <a:r>
              <a:rPr lang="ru-RU" sz="3200" dirty="0" smtClean="0"/>
              <a:t>       </a:t>
            </a:r>
            <a: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К</a:t>
            </a:r>
            <a:r>
              <a:rPr lang="ru-RU" sz="3200" dirty="0" smtClean="0"/>
              <a:t>офе – это высушенные и обжаренные зерна плодов кофейного дерева. Самый распространенный сорта кофе  арабика и робуста. </a:t>
            </a:r>
          </a:p>
          <a:p>
            <a:r>
              <a:rPr lang="ru-RU" sz="3200" dirty="0" smtClean="0"/>
              <a:t>        </a:t>
            </a:r>
            <a:endParaRPr lang="ru-RU" sz="3600" dirty="0"/>
          </a:p>
        </p:txBody>
      </p:sp>
      <p:pic>
        <p:nvPicPr>
          <p:cNvPr id="5122" name="Picture 2" descr="C:\Users\cool\Desktop\Рабочий стол 2\yagodi-coffee-na-derev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4026130"/>
            <a:ext cx="3786214" cy="25223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3" name="Picture 3" descr="C:\Users\cool\Desktop\Рабочий стол 2\depositphotos_44268575-stock-photo-coffee-plant-red-coffee-bean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08" y="4000482"/>
            <a:ext cx="3714810" cy="25717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V="1">
            <a:off x="1071538" y="214290"/>
            <a:ext cx="7786742" cy="6357982"/>
          </a:xfrm>
        </p:spPr>
        <p:txBody>
          <a:bodyPr>
            <a:noAutofit/>
          </a:bodyPr>
          <a:lstStyle/>
          <a:p>
            <a:r>
              <a:rPr lang="ru-RU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ru-RU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ru-RU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ru-RU" sz="2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                                                            </a:t>
            </a:r>
            <a:r>
              <a:rPr lang="en-US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</a:t>
            </a:r>
            <a:r>
              <a:rPr lang="ru-RU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endParaRPr lang="ru-RU" sz="4400" b="1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0"/>
            <a:ext cx="80724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</a:t>
            </a:r>
            <a:r>
              <a:rPr lang="ru-RU" sz="3200" dirty="0" smtClean="0"/>
              <a:t> </a:t>
            </a:r>
            <a:r>
              <a:rPr lang="ru-RU" sz="4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Кофе бывает</a:t>
            </a:r>
            <a:r>
              <a:rPr lang="ru-RU" sz="3200" dirty="0" smtClean="0"/>
              <a:t> – в зернах, растворимый и гранулированный.</a:t>
            </a:r>
            <a:endParaRPr lang="ru-RU" sz="3600" dirty="0"/>
          </a:p>
        </p:txBody>
      </p:sp>
      <p:pic>
        <p:nvPicPr>
          <p:cNvPr id="6147" name="Picture 3" descr="C:\Users\cool\Desktop\Рабочий стол 2\24fb4a51a764fecc1a9dfb3d9fbed23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00174"/>
            <a:ext cx="3643338" cy="24072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8" name="Picture 4" descr="C:\Users\cool\Desktop\Рабочий стол 2\65d11b60df2e08db64738bfe69ed1217_RSZ_69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9" y="4186139"/>
            <a:ext cx="4214842" cy="25227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9" name="Picture 5" descr="C:\Users\cool\Desktop\Рабочий стол 2\kofe-rastvorimy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1500174"/>
            <a:ext cx="3502973" cy="23382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4154812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chemeClr val="tx2"/>
                </a:solidFill>
              </a:rPr>
              <a:t/>
            </a:r>
            <a:br>
              <a:rPr lang="ru-RU" sz="4000" b="1" i="1" dirty="0" smtClean="0">
                <a:solidFill>
                  <a:schemeClr val="tx2"/>
                </a:solidFill>
              </a:rPr>
            </a:br>
            <a:endParaRPr lang="ru-RU" sz="4000" b="1" i="1" dirty="0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928670"/>
            <a:ext cx="850112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Чудак математик в Германии жил.</a:t>
            </a:r>
          </a:p>
          <a:p>
            <a:endParaRPr lang="ru-RU" sz="40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ru-RU" sz="4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4000" dirty="0" smtClean="0">
                <a:solidFill>
                  <a:srgbClr val="00B050"/>
                </a:solidFill>
              </a:rPr>
              <a:t>Он булку и масло случайно сложил. </a:t>
            </a:r>
          </a:p>
          <a:p>
            <a:endParaRPr lang="ru-RU" sz="40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ru-RU" sz="4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Затем результат положил себе в рот </a:t>
            </a:r>
          </a:p>
          <a:p>
            <a:endParaRPr lang="ru-RU" sz="40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ru-RU" sz="4000" dirty="0" smtClean="0">
                <a:solidFill>
                  <a:srgbClr val="00B050"/>
                </a:solidFill>
              </a:rPr>
              <a:t>Вот так человек изобрёл бутерброд.</a:t>
            </a:r>
            <a:endParaRPr lang="ru-RU" sz="4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V="1">
            <a:off x="1071538" y="214290"/>
            <a:ext cx="7786742" cy="6357982"/>
          </a:xfrm>
        </p:spPr>
        <p:txBody>
          <a:bodyPr>
            <a:noAutofit/>
          </a:bodyPr>
          <a:lstStyle/>
          <a:p>
            <a:r>
              <a:rPr lang="ru-RU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ru-RU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ru-RU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ru-RU" sz="2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                                                            </a:t>
            </a:r>
            <a:r>
              <a:rPr lang="en-US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</a:t>
            </a:r>
            <a:r>
              <a:rPr lang="ru-RU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endParaRPr lang="ru-RU" sz="4400" b="1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-142900"/>
            <a:ext cx="7786742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    </a:t>
            </a:r>
            <a:r>
              <a:rPr lang="ru-RU" sz="4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Приготовление кофе.</a:t>
            </a:r>
            <a:r>
              <a:rPr lang="ru-RU" sz="4800" dirty="0" smtClean="0"/>
              <a:t> </a:t>
            </a:r>
          </a:p>
          <a:p>
            <a:pPr marL="514350" indent="-514350">
              <a:buAutoNum type="arabicPeriod"/>
            </a:pPr>
            <a:r>
              <a:rPr lang="ru-RU" sz="3200" dirty="0" smtClean="0"/>
              <a:t>Зерновой кофе измельчают на кофемолке.</a:t>
            </a:r>
          </a:p>
          <a:p>
            <a:pPr marL="514350" indent="-514350">
              <a:buAutoNum type="arabicPeriod"/>
            </a:pPr>
            <a:r>
              <a:rPr lang="ru-RU" sz="3200" dirty="0" smtClean="0"/>
              <a:t>Варят кофе в турке на плите.</a:t>
            </a:r>
          </a:p>
          <a:p>
            <a:pPr marL="514350" indent="-514350">
              <a:buAutoNum type="arabicPeriod"/>
            </a:pPr>
            <a:r>
              <a:rPr lang="ru-RU" sz="3200" dirty="0" smtClean="0"/>
              <a:t>Воду доводят до кипения и засыпают в нее 3-5 г кофе порошка на 100 мл воды.</a:t>
            </a:r>
          </a:p>
          <a:p>
            <a:pPr marL="514350" indent="-514350">
              <a:buAutoNum type="arabicPeriod"/>
            </a:pPr>
            <a:r>
              <a:rPr lang="ru-RU" sz="3200" dirty="0" smtClean="0"/>
              <a:t>Доводят снова до кипения и снимают с огня.</a:t>
            </a:r>
          </a:p>
          <a:p>
            <a:pPr marL="514350" indent="-514350">
              <a:buAutoNum type="arabicPeriod"/>
            </a:pPr>
            <a:r>
              <a:rPr lang="ru-RU" sz="3200" dirty="0" smtClean="0"/>
              <a:t>Дают настоятся 5 мин.</a:t>
            </a:r>
          </a:p>
          <a:p>
            <a:pPr marL="514350" indent="-514350">
              <a:buAutoNum type="arabicPeriod"/>
            </a:pPr>
            <a:endParaRPr lang="ru-RU" sz="3200" dirty="0"/>
          </a:p>
          <a:p>
            <a:r>
              <a:rPr lang="ru-RU" sz="3200" dirty="0" smtClean="0"/>
              <a:t>      Кофе можно сварить в кофеварке или кофе машине. Растворимый  заваривают сразу в чашке кипятком или молоком.</a:t>
            </a:r>
          </a:p>
          <a:p>
            <a:r>
              <a:rPr lang="ru-RU" sz="3200" dirty="0" smtClean="0"/>
              <a:t>     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V="1">
            <a:off x="1071538" y="214290"/>
            <a:ext cx="7786742" cy="6357982"/>
          </a:xfrm>
        </p:spPr>
        <p:txBody>
          <a:bodyPr>
            <a:noAutofit/>
          </a:bodyPr>
          <a:lstStyle/>
          <a:p>
            <a:r>
              <a:rPr lang="ru-RU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ru-RU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ru-RU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ru-RU" sz="2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                                                            </a:t>
            </a:r>
            <a:r>
              <a:rPr lang="en-US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</a:t>
            </a:r>
            <a:r>
              <a:rPr lang="ru-RU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endParaRPr lang="ru-RU" sz="4400" b="1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-142900"/>
            <a:ext cx="8358246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</a:t>
            </a:r>
            <a:r>
              <a:rPr lang="ru-RU" sz="4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Хранение и подача кофе.</a:t>
            </a:r>
            <a:r>
              <a:rPr lang="ru-RU" sz="4800" dirty="0" smtClean="0"/>
              <a:t> </a:t>
            </a:r>
          </a:p>
          <a:p>
            <a:r>
              <a:rPr lang="ru-RU" sz="3200" dirty="0" smtClean="0"/>
              <a:t>       </a:t>
            </a:r>
            <a:r>
              <a:rPr lang="ru-RU" sz="3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К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офе</a:t>
            </a:r>
            <a:r>
              <a:rPr lang="ru-RU" sz="3600" dirty="0" smtClean="0"/>
              <a:t> хранят в жестяных или стеклянной банках с плотно закрытой крышкой . Срок хранения кофе 12 месяцев.</a:t>
            </a:r>
          </a:p>
          <a:p>
            <a:r>
              <a:rPr lang="ru-RU" sz="3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 К</a:t>
            </a:r>
            <a:r>
              <a:rPr lang="ru-RU" sz="3600" dirty="0" smtClean="0"/>
              <a:t> столу подают кофе в кофейных чашках 75-100 мл.</a:t>
            </a:r>
          </a:p>
          <a:p>
            <a:r>
              <a:rPr lang="ru-RU" sz="3600" dirty="0" smtClean="0"/>
              <a:t>      </a:t>
            </a:r>
            <a:r>
              <a:rPr lang="ru-RU" sz="3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П</a:t>
            </a:r>
            <a:r>
              <a:rPr lang="ru-RU" sz="3600" dirty="0" smtClean="0"/>
              <a:t>ьют кофе горячим, черным, с молоком, сливками или мороженым, с сахаром, с печеньем, пирожными, бутербродами и так далее. 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146351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V="1">
            <a:off x="1071538" y="214290"/>
            <a:ext cx="7786742" cy="6357982"/>
          </a:xfrm>
        </p:spPr>
        <p:txBody>
          <a:bodyPr>
            <a:noAutofit/>
          </a:bodyPr>
          <a:lstStyle/>
          <a:p>
            <a:r>
              <a:rPr lang="ru-RU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ru-RU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ru-RU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ru-RU" sz="2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                                                            </a:t>
            </a:r>
            <a:r>
              <a:rPr lang="en-US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</a:t>
            </a:r>
            <a:r>
              <a:rPr lang="ru-RU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endParaRPr lang="ru-RU" sz="4400" b="1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57290" y="0"/>
            <a:ext cx="742955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</a:t>
            </a:r>
            <a:r>
              <a:rPr lang="ru-RU" sz="4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Кофе – это ускользающее мгновение и благоухающий   аромат.</a:t>
            </a:r>
            <a:r>
              <a:rPr lang="ru-RU" sz="4400" dirty="0" smtClean="0"/>
              <a:t> </a:t>
            </a:r>
          </a:p>
          <a:p>
            <a:r>
              <a:rPr lang="ru-RU" sz="3200" dirty="0" smtClean="0"/>
              <a:t>     </a:t>
            </a:r>
            <a:endParaRPr lang="ru-RU" sz="3600" dirty="0"/>
          </a:p>
        </p:txBody>
      </p:sp>
      <p:pic>
        <p:nvPicPr>
          <p:cNvPr id="7173" name="Picture 5" descr="C:\Users\cool\Desktop\Рабочий стол 2\1447426113_food_drinks_cup_of_coffee_029642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285992"/>
            <a:ext cx="6715937" cy="41945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V="1">
            <a:off x="1071538" y="214290"/>
            <a:ext cx="8072462" cy="6357982"/>
          </a:xfrm>
        </p:spPr>
        <p:txBody>
          <a:bodyPr>
            <a:noAutofit/>
          </a:bodyPr>
          <a:lstStyle/>
          <a:p>
            <a:r>
              <a:rPr lang="ru-RU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ru-RU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ru-RU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ru-RU" sz="2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                                                            </a:t>
            </a:r>
            <a:r>
              <a:rPr lang="en-US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</a:t>
            </a:r>
            <a:r>
              <a:rPr lang="ru-RU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endParaRPr lang="ru-RU" sz="4400" b="1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0"/>
            <a:ext cx="85307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КАКАО И ГОРЯЧИЙ  ШОКОЛАД</a:t>
            </a:r>
            <a:r>
              <a:rPr lang="ru-RU" sz="7200" dirty="0" smtClean="0"/>
              <a:t> </a:t>
            </a:r>
            <a:endParaRPr lang="ru-RU" sz="7200" dirty="0"/>
          </a:p>
        </p:txBody>
      </p:sp>
      <p:pic>
        <p:nvPicPr>
          <p:cNvPr id="5123" name="Picture 3" descr="C:\Users\cool\Desktop\Рабочий стол 2\mozhno-li-pit-kakao-pri-beremennosti-kak-prigotov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428868"/>
            <a:ext cx="6176815" cy="41195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V="1">
            <a:off x="1071538" y="214290"/>
            <a:ext cx="7786742" cy="6357982"/>
          </a:xfrm>
        </p:spPr>
        <p:txBody>
          <a:bodyPr>
            <a:noAutofit/>
          </a:bodyPr>
          <a:lstStyle/>
          <a:p>
            <a:r>
              <a:rPr lang="ru-RU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                                                    </a:t>
            </a:r>
            <a:r>
              <a:rPr lang="en-US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</a:t>
            </a:r>
            <a:r>
              <a:rPr lang="ru-RU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endParaRPr lang="ru-RU" sz="4400" b="1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142852"/>
            <a:ext cx="81439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</a:t>
            </a:r>
            <a:r>
              <a:rPr lang="ru-RU" sz="4400" dirty="0" smtClean="0"/>
              <a:t> </a:t>
            </a:r>
            <a:r>
              <a:rPr lang="ru-RU" sz="4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Какао и горячий шоколад </a:t>
            </a:r>
            <a:r>
              <a:rPr lang="ru-RU" sz="3200" dirty="0" smtClean="0"/>
              <a:t>– это высоко калорийные, энергетические напитки с приятным ароматом.  Они содержат углеводы, органические кислоты, жиры, сахар, пищевые волокна, витамины, и минеральные вещества. Эти напитки обладают общеукрепляющие действия, помогают справляться со стрессом, повышает настроение, укрепляет кости и т.д.     История появления шоколада началась более 3000 лет назад на побережье Мексики. Уже тогда люди оценили этот продукт.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V="1">
            <a:off x="1071538" y="214290"/>
            <a:ext cx="7786742" cy="6357982"/>
          </a:xfrm>
        </p:spPr>
        <p:txBody>
          <a:bodyPr>
            <a:noAutofit/>
          </a:bodyPr>
          <a:lstStyle/>
          <a:p>
            <a:r>
              <a:rPr lang="ru-RU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                                                    </a:t>
            </a:r>
            <a:r>
              <a:rPr lang="en-US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</a:t>
            </a:r>
            <a:r>
              <a:rPr lang="ru-RU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endParaRPr lang="ru-RU" sz="4400" b="1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142852"/>
            <a:ext cx="807246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</a:t>
            </a:r>
            <a:r>
              <a:rPr lang="ru-RU" sz="3200" dirty="0" smtClean="0"/>
              <a:t> </a:t>
            </a:r>
            <a: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Дерево какао  или шоколадное дерево </a:t>
            </a:r>
            <a:r>
              <a:rPr lang="ru-RU" sz="3200" dirty="0" smtClean="0"/>
              <a:t>представляет собой растение высотой до 12 м. с плодами внутри которых расположены бобы. Из бобов и производят шоколад и какао. На шоколад идет масло, выжитое из бобов, а сухой остаток перемалывается в какао-порошок.</a:t>
            </a:r>
          </a:p>
        </p:txBody>
      </p:sp>
      <p:pic>
        <p:nvPicPr>
          <p:cNvPr id="4098" name="Picture 2" descr="C:\Users\cool\Desktop\Рабочий стол 2\thumb_58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4688" y="4000505"/>
            <a:ext cx="3674501" cy="26432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0" name="Picture 4" descr="C:\Users\cool\Desktop\Рабочий стол 2\Super-fetur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2872" y="4000505"/>
            <a:ext cx="3774503" cy="26432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V="1">
            <a:off x="1071538" y="214290"/>
            <a:ext cx="7786742" cy="2857520"/>
          </a:xfrm>
        </p:spPr>
        <p:txBody>
          <a:bodyPr>
            <a:noAutofit/>
          </a:bodyPr>
          <a:lstStyle/>
          <a:p>
            <a:r>
              <a:rPr lang="ru-RU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ru-RU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ru-RU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ru-RU" sz="2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                                                            </a:t>
            </a:r>
            <a:r>
              <a:rPr lang="en-US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</a:t>
            </a:r>
            <a:r>
              <a:rPr lang="ru-RU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endParaRPr lang="ru-RU" sz="4400" b="1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142852"/>
            <a:ext cx="81439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</a:t>
            </a:r>
            <a:r>
              <a:rPr lang="ru-RU" sz="3200" dirty="0" smtClean="0"/>
              <a:t>  </a:t>
            </a:r>
            <a:r>
              <a:rPr lang="ru-RU" sz="4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Напиток какао 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варят на воде или молоке из порошка какао с   добавлением сахара. Употребляют как горячим, так и холодным виде.</a:t>
            </a: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cool\Desktop\Рабочий стол 2\Depositphotos_70669453_m-2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500306"/>
            <a:ext cx="5825474" cy="41081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V="1">
            <a:off x="1071538" y="-243408"/>
            <a:ext cx="7786742" cy="2743714"/>
          </a:xfrm>
        </p:spPr>
        <p:txBody>
          <a:bodyPr>
            <a:noAutofit/>
          </a:bodyPr>
          <a:lstStyle/>
          <a:p>
            <a:r>
              <a:rPr lang="ru-RU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ru-RU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ru-RU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ru-RU" sz="2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                                                            </a:t>
            </a:r>
            <a:r>
              <a:rPr lang="en-US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</a:t>
            </a:r>
            <a:r>
              <a:rPr lang="ru-RU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endParaRPr lang="ru-RU" sz="4400" b="1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142852"/>
            <a:ext cx="81439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Горячий шоколад 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готовят из шоколадной стружки исключительно на молоке с добавлением ванили, корицы и сахара. Употребляют горячим.</a:t>
            </a: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075" name="Picture 3" descr="C:\Users\cool\Desktop\Рабочий стол 2\0_fd28f_4375b01_or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500306"/>
            <a:ext cx="5891580" cy="40719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V="1">
            <a:off x="1071538" y="214290"/>
            <a:ext cx="7786742" cy="6357982"/>
          </a:xfrm>
        </p:spPr>
        <p:txBody>
          <a:bodyPr>
            <a:noAutofit/>
          </a:bodyPr>
          <a:lstStyle/>
          <a:p>
            <a:r>
              <a:rPr lang="ru-RU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                                                   </a:t>
            </a:r>
            <a:r>
              <a:rPr lang="en-US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</a:t>
            </a:r>
            <a:r>
              <a:rPr lang="ru-RU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endParaRPr lang="ru-RU" sz="4400" b="1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142852"/>
            <a:ext cx="8286808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</a:t>
            </a:r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</a:rPr>
              <a:t>Наслаждайтесь вкусом этих напитков, угощайте друзей и ваша жизнь станет немножечко ярче, теплей и позитивней!</a:t>
            </a:r>
          </a:p>
          <a:p>
            <a:endParaRPr lang="ru-RU" sz="44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44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5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СПАСИБО ЗА ВНИМАНИЕ!</a:t>
            </a:r>
            <a:endParaRPr lang="ru-RU" sz="5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14414" y="0"/>
            <a:ext cx="7719274" cy="4429132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chemeClr val="tx2"/>
                </a:solidFill>
              </a:rPr>
              <a:t/>
            </a:r>
            <a:br>
              <a:rPr lang="ru-RU" sz="4000" b="1" i="1" dirty="0" smtClean="0">
                <a:solidFill>
                  <a:schemeClr val="tx2"/>
                </a:solidFill>
              </a:rPr>
            </a:br>
            <a:endParaRPr lang="ru-RU" sz="4000" b="1" i="1" dirty="0">
              <a:solidFill>
                <a:schemeClr val="tx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0"/>
            <a:ext cx="8215370" cy="8894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</a:p>
          <a:p>
            <a:pPr algn="ctr"/>
            <a:r>
              <a:rPr lang="ru-RU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Из истории о бутерброде.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       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             </a:t>
            </a:r>
            <a:r>
              <a:rPr lang="ru-RU" sz="3200" dirty="0" smtClean="0"/>
              <a:t>Для кулинарных историков до сих пор загадка, кто, где и когда изобрел бутерброд. Само слово "бутерброд" — немецкого происхождения и означает "хлеб с маслом". Но сочетание хлеба с другими продуктами и зеленью было известно не только древним германцам. Скорее всего, эта идея родилась когда человек испек на раскаленных камнях свою первую лепешку.</a:t>
            </a:r>
            <a:br>
              <a:rPr lang="ru-RU" sz="32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i="1" dirty="0" smtClean="0">
                <a:solidFill>
                  <a:schemeClr val="tx2"/>
                </a:solidFill>
              </a:rPr>
              <a:t/>
            </a:r>
            <a:br>
              <a:rPr lang="ru-RU" sz="3600" b="1" i="1" dirty="0" smtClean="0">
                <a:solidFill>
                  <a:schemeClr val="tx2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14414" y="0"/>
            <a:ext cx="7719274" cy="4429132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chemeClr val="tx2"/>
                </a:solidFill>
              </a:rPr>
              <a:t/>
            </a:r>
            <a:br>
              <a:rPr lang="ru-RU" sz="4000" b="1" i="1" dirty="0" smtClean="0">
                <a:solidFill>
                  <a:schemeClr val="tx2"/>
                </a:solidFill>
              </a:rPr>
            </a:br>
            <a:endParaRPr lang="ru-RU" sz="4000" b="1" i="1" dirty="0">
              <a:solidFill>
                <a:schemeClr val="tx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0"/>
            <a:ext cx="8286808" cy="9171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          Так или иначе, бутерброды приживаются практически моментально везде, где появляются. Бутерброды едят на завтрак, обед и ужин, горячими и холодными, с чаем, кофе и просто так.  Американские бургеры, мексиканская кесадилья, английские сэндвичи, испанские пинчос, итальянские панини, турецкую шаурму — всё это виды  бутербродов. Их легко готовить, почти любые продукты, положенные на хлеб превращаются в бутерброд. Бутербродом является даже просто намазанный маслом хлеб. Бутерброды удобно брать в дорогу, на работу, на природу их можно встретить на праздничном столе. Бутербродами можно быстро и легко утолять голод. Но не нужно забывать, что они являются вредной пищей и злоупотреблять ими не стоит. Во – первых, это сухомятка, во-вторых, начинкой бутерброда обычно являются жирные, соленые, консервированные, копченые продукты и причем в разных сочетаниях. Берегите свое здоровье, питайтесь правильно, всё хорошо в меру. 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4000" b="1" i="1" dirty="0" smtClean="0">
                <a:solidFill>
                  <a:schemeClr val="tx2"/>
                </a:solidFill>
              </a:rPr>
              <a:t/>
            </a:r>
            <a:br>
              <a:rPr lang="ru-RU" sz="4000" b="1" i="1" dirty="0" smtClean="0">
                <a:solidFill>
                  <a:schemeClr val="tx2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2677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6000768"/>
            <a:ext cx="7498080" cy="85723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                                              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endParaRPr lang="ru-RU" sz="31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214290"/>
            <a:ext cx="7640956" cy="3643338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</a:t>
            </a:r>
            <a:r>
              <a:rPr lang="ru-RU" sz="5200" dirty="0" smtClean="0">
                <a:solidFill>
                  <a:srgbClr val="00B050"/>
                </a:solidFill>
              </a:rPr>
              <a:t>По месту расположения начинки     бутерброды делятся на :</a:t>
            </a:r>
          </a:p>
          <a:p>
            <a:pPr>
              <a:buNone/>
            </a:pPr>
            <a:r>
              <a:rPr lang="ru-RU" sz="4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</a:t>
            </a:r>
          </a:p>
          <a:p>
            <a:pPr>
              <a:buNone/>
            </a:pPr>
            <a:r>
              <a:rPr lang="ru-RU" sz="4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</a:t>
            </a:r>
            <a:r>
              <a:rPr lang="ru-RU" sz="4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открытые                       закрытые</a:t>
            </a:r>
          </a:p>
          <a:p>
            <a:pPr>
              <a:buNone/>
            </a:pPr>
            <a:r>
              <a:rPr lang="ru-RU" sz="4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Это такой бутерброд,                         Сандвич - бутерброд, в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в котором начинка                                 котором начинка 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Располагается сверху на                     располагается между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ломтике хлеба.                                         двумя ломтиками хлеба.</a:t>
            </a:r>
          </a:p>
        </p:txBody>
      </p:sp>
      <p:pic>
        <p:nvPicPr>
          <p:cNvPr id="2051" name="Picture 3" descr="C:\Users\cool\Desktop\Рабочий стол 2\buterbrodi_s_kolbasoi_na_prazdnichnii_stol-1411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3883167"/>
            <a:ext cx="3579035" cy="24292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C:\Users\cool\Desktop\Рабочий стол 2\9fada6ab73747f22347b807b0d1a0b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3906654"/>
            <a:ext cx="3571900" cy="24513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6000768"/>
            <a:ext cx="7498080" cy="85723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                                              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endParaRPr lang="ru-RU" sz="31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14290"/>
            <a:ext cx="7498080" cy="3500462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</a:t>
            </a:r>
            <a:r>
              <a:rPr lang="ru-RU" sz="4000" dirty="0" smtClean="0">
                <a:solidFill>
                  <a:srgbClr val="00B050"/>
                </a:solidFill>
              </a:rPr>
              <a:t>Открытые    бутерброды в свою очередь делятся на :</a:t>
            </a:r>
          </a:p>
          <a:p>
            <a:pPr algn="ctr">
              <a:buNone/>
            </a:pPr>
            <a:r>
              <a:rPr lang="ru-RU" sz="4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 </a:t>
            </a:r>
          </a:p>
          <a:p>
            <a:pPr>
              <a:buNone/>
            </a:pPr>
            <a:r>
              <a:rPr lang="ru-RU" sz="4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простые                       сложные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     </a:t>
            </a:r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</a:rPr>
              <a:t>состоящие из                           состоят из </a:t>
            </a:r>
          </a:p>
          <a:p>
            <a:pPr>
              <a:buNone/>
            </a:pPr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</a:rPr>
              <a:t>     одного, двух                            нескольких</a:t>
            </a:r>
          </a:p>
          <a:p>
            <a:pPr>
              <a:buNone/>
            </a:pPr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</a:rPr>
              <a:t>       продуктов                                продуктов </a:t>
            </a:r>
            <a:r>
              <a:rPr lang="ru-RU" sz="3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</a:t>
            </a:r>
            <a:r>
              <a:rPr lang="ru-RU" sz="4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    </a:t>
            </a:r>
          </a:p>
        </p:txBody>
      </p:sp>
      <p:pic>
        <p:nvPicPr>
          <p:cNvPr id="9218" name="Picture 2" descr="C:\Users\cool\Desktop\Рабочий стол 2\940f922e9f945699d1b629c7a478--kosmetika-ruchnoj-raboty-mylo-buterbrod-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714752"/>
            <a:ext cx="3500462" cy="24408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19" name="Picture 3" descr="C:\Users\cool\Desktop\Рабочий стол 2\926c7e8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3714752"/>
            <a:ext cx="3238501" cy="24288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6000768"/>
            <a:ext cx="7498080" cy="85723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                                              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endParaRPr lang="ru-RU" sz="31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42852"/>
            <a:ext cx="7862150" cy="385765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rgbClr val="00B050"/>
                </a:solidFill>
              </a:rPr>
              <a:t>  По технологии приготовления    бутерброды делятся на :</a:t>
            </a:r>
          </a:p>
          <a:p>
            <a:pPr>
              <a:buNone/>
            </a:pPr>
            <a:r>
              <a:rPr lang="ru-RU" sz="4000" dirty="0" smtClean="0">
                <a:solidFill>
                  <a:srgbClr val="00B050"/>
                </a:solidFill>
              </a:rPr>
              <a:t>     </a:t>
            </a:r>
            <a:r>
              <a:rPr lang="ru-RU" sz="4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холодные                      горячие</a:t>
            </a:r>
          </a:p>
          <a:p>
            <a:pPr>
              <a:buNone/>
            </a:pP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в холодных бутербродах           горячие бутерброды        </a:t>
            </a:r>
          </a:p>
          <a:p>
            <a:pPr>
              <a:buNone/>
            </a:pP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используются продукты не       подвергаются </a:t>
            </a:r>
          </a:p>
          <a:p>
            <a:pPr>
              <a:buNone/>
            </a:pP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прошедшие термическую          тепловой обработке и</a:t>
            </a:r>
          </a:p>
          <a:p>
            <a:pPr>
              <a:buNone/>
            </a:pP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обработку                                           и подаются горячими</a:t>
            </a:r>
          </a:p>
          <a:p>
            <a:pPr>
              <a:buNone/>
            </a:pPr>
            <a:endParaRPr lang="ru-RU" sz="40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ru-RU" sz="40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C:\Users\cool\Desktop\Рабочий стол 2\загруженно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3857628"/>
            <a:ext cx="3528816" cy="26432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cool\Desktop\Рабочий стол 2\images (9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3857628"/>
            <a:ext cx="3429024" cy="26432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6000768"/>
            <a:ext cx="7498080" cy="85723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                                              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endParaRPr lang="ru-RU" sz="31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357166"/>
            <a:ext cx="7498080" cy="335758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</a:t>
            </a:r>
            <a:r>
              <a:rPr lang="ru-RU" sz="4000" dirty="0" smtClean="0">
                <a:solidFill>
                  <a:srgbClr val="00B050"/>
                </a:solidFill>
              </a:rPr>
              <a:t>По виду начинки бутерброды                            бывают :</a:t>
            </a:r>
          </a:p>
          <a:p>
            <a:pPr>
              <a:buNone/>
            </a:pPr>
            <a:r>
              <a:rPr lang="ru-RU" sz="4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мясные:                        рыбные:</a:t>
            </a:r>
            <a:endParaRPr lang="ru-RU" sz="30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</a:rPr>
              <a:t>   </a:t>
            </a:r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</a:rPr>
              <a:t>ветчина, мясо,                   икра, форшмак,</a:t>
            </a:r>
          </a:p>
          <a:p>
            <a:pPr>
              <a:buNone/>
            </a:pPr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</a:rPr>
              <a:t>     паштет и т.д.                      соленая рыба и </a:t>
            </a:r>
            <a:r>
              <a:rPr lang="ru-RU" sz="3000" dirty="0" err="1" smtClean="0">
                <a:solidFill>
                  <a:schemeClr val="tx2">
                    <a:lumMod val="50000"/>
                  </a:schemeClr>
                </a:solidFill>
              </a:rPr>
              <a:t>т.д</a:t>
            </a:r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          </a:t>
            </a:r>
          </a:p>
        </p:txBody>
      </p:sp>
      <p:pic>
        <p:nvPicPr>
          <p:cNvPr id="5122" name="Picture 2" descr="C:\Users\cool\Desktop\Рабочий стол 2\бутер-лосось-и-сыр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3786190"/>
            <a:ext cx="3435923" cy="24288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4" name="Picture 4" descr="C:\Users\cool\Desktop\Рабочий стол 2\images (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3786190"/>
            <a:ext cx="3640885" cy="24288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880</TotalTime>
  <Words>1226</Words>
  <Application>Microsoft Office PowerPoint</Application>
  <PresentationFormat>Экран (4:3)</PresentationFormat>
  <Paragraphs>160</Paragraphs>
  <Slides>38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Солнцестояние</vt:lpstr>
      <vt:lpstr>      Презентация к уроку технологии   5 класс   Бутерброды и             горячие напитки.    Разработала: учитель технологии Гимназии №2 г. Нелидова Богданова Н.А.                                                                      </vt:lpstr>
      <vt:lpstr>    Бутерброды.    </vt:lpstr>
      <vt:lpstr> </vt:lpstr>
      <vt:lpstr> </vt:lpstr>
      <vt:lpstr> </vt:lpstr>
      <vt:lpstr>                                                  </vt:lpstr>
      <vt:lpstr>                                                  </vt:lpstr>
      <vt:lpstr>                                                  </vt:lpstr>
      <vt:lpstr>                                                  </vt:lpstr>
      <vt:lpstr>                                                  </vt:lpstr>
      <vt:lpstr>                                                  </vt:lpstr>
      <vt:lpstr>                                                  </vt:lpstr>
      <vt:lpstr>                                                  </vt:lpstr>
      <vt:lpstr>                                                  </vt:lpstr>
      <vt:lpstr>                                                  </vt:lpstr>
      <vt:lpstr> </vt:lpstr>
      <vt:lpstr>                                                  </vt:lpstr>
      <vt:lpstr>                                                                       </vt:lpstr>
      <vt:lpstr>                                                  </vt:lpstr>
      <vt:lpstr>                                                                       </vt:lpstr>
      <vt:lpstr>                                                                       </vt:lpstr>
      <vt:lpstr>                                                                       </vt:lpstr>
      <vt:lpstr>                                                                       </vt:lpstr>
      <vt:lpstr>                                                                       </vt:lpstr>
      <vt:lpstr>                                                                       </vt:lpstr>
      <vt:lpstr>                                                                       </vt:lpstr>
      <vt:lpstr>                                                                       </vt:lpstr>
      <vt:lpstr>                                                                       </vt:lpstr>
      <vt:lpstr>                                                                       </vt:lpstr>
      <vt:lpstr>                                                                       </vt:lpstr>
      <vt:lpstr>                                                                       </vt:lpstr>
      <vt:lpstr>                                                                       </vt:lpstr>
      <vt:lpstr>                                                                       </vt:lpstr>
      <vt:lpstr>                                                            </vt:lpstr>
      <vt:lpstr>                                                            </vt:lpstr>
      <vt:lpstr>                                                                       </vt:lpstr>
      <vt:lpstr>                                                                       </vt:lpstr>
      <vt:lpstr>                                                           </vt:lpstr>
    </vt:vector>
  </TitlesOfParts>
  <Company>гимназия2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«Those who know nothing of foreign languages know nothing of their own».                                                                                     Goethe    </dc:title>
  <dc:creator>ученик</dc:creator>
  <cp:lastModifiedBy>wWw</cp:lastModifiedBy>
  <cp:revision>150</cp:revision>
  <dcterms:created xsi:type="dcterms:W3CDTF">2013-02-25T08:57:49Z</dcterms:created>
  <dcterms:modified xsi:type="dcterms:W3CDTF">2026-02-22T16:30:15Z</dcterms:modified>
</cp:coreProperties>
</file>