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3"/>
  </p:notesMasterIdLst>
  <p:sldIdLst>
    <p:sldId id="323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38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CB4FE-F84B-4D8F-B4DE-D1D9DB6C2EF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EBE2B-B343-4A5E-A858-2363D2E404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E4C61DE-146A-4F66-823B-230F4E930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hyperlink" Target="http://upload.wikimedia.org/wikipedia/ru/thumb/d/d6/Memorial_mosque.JPG/300px-Memorial_mosque.JPG" TargetMode="External"/><Relationship Id="rId7" Type="http://schemas.openxmlformats.org/officeDocument/2006/relationships/hyperlink" Target="http://img-fotki.yandex.ru/get/3314/hbpldj.0/0_6456_ddb8b882_X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http://finance.tltnews.ru/files_jpg/cerkov(59565).jpg" TargetMode="External"/><Relationship Id="rId10" Type="http://schemas.openxmlformats.org/officeDocument/2006/relationships/image" Target="../media/image35.jpeg"/><Relationship Id="rId4" Type="http://schemas.openxmlformats.org/officeDocument/2006/relationships/image" Target="../media/image32.jpeg"/><Relationship Id="rId9" Type="http://schemas.openxmlformats.org/officeDocument/2006/relationships/hyperlink" Target="http://upload.wikimedia.org/wikipedia/commons/d/dc/Samara-station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kydo.ru/albums/image/4a743f6f4b1d94bef5380006f8bd394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oreshkina.1957@bk.ru" TargetMode="Externa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yslide.ru/documents_2/be281e71682e2f954f2c745a39cedfbb/img25.jpg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yslide.ru/documents_2/be281e71682e2f954f2c745a39cedfbb/img26.jpg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yslide.ru/documents_2/be281e71682e2f954f2c745a39cedfbb/img26.jpg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hyperlink" Target="http://ru.wikipedia.org/wiki/%D0%98%D0%B7%D0%BE%D0%B1%D1%80%D0%B0%D0%B6%D0%B5%D0%BD%D0%B8%D0%B5:Hunebed_008.jpg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ivatehouse.ru/styles/renessans/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www.elfimov.com/photos/p2/classic_house.jpg" TargetMode="Externa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gothicside13.narod.ru/7048_img2.jpg" TargetMode="External"/><Relationship Id="rId7" Type="http://schemas.openxmlformats.org/officeDocument/2006/relationships/hyperlink" Target="http://world.lib.ru/img/f/frolow_m_w/spain-4/dscn088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hyperlink" Target="http://bylix.com/uploads/posts/2009-04/thumbs/1239183789_1239123867_5.jpg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hyperlink" Target="http://i026.radikal.ru/0909/ca/fcbcd7db096a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g-2008-05.photosight.ru/06/2665656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643050"/>
            <a:ext cx="639296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7класс</a:t>
            </a:r>
          </a:p>
          <a:p>
            <a:pPr algn="ctr"/>
            <a:r>
              <a:rPr lang="ru-RU" sz="3200" b="1" dirty="0" smtClean="0"/>
              <a:t>Проверь свои знания по теме: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Стили в архитектуре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115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solidFill>
                  <a:schemeClr val="bg1"/>
                </a:solidFill>
              </a:rPr>
              <a:t>22. </a:t>
            </a:r>
            <a:r>
              <a:rPr lang="ru-RU" altLang="ru-RU" b="1" dirty="0">
                <a:solidFill>
                  <a:schemeClr val="bg1"/>
                </a:solidFill>
              </a:rPr>
              <a:t>К какому виду общественных зданий относятся  эти архитектурные сооружения?</a:t>
            </a:r>
          </a:p>
        </p:txBody>
      </p:sp>
      <p:pic>
        <p:nvPicPr>
          <p:cNvPr id="5" name="Picture 15" descr="Картинка 4 из 2169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1071546"/>
            <a:ext cx="19442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Картинка 3 из 28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888" y="980728"/>
            <a:ext cx="2531368" cy="253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Картинка 15 из 953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42241" y="980728"/>
            <a:ext cx="195921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39552" y="3645024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solidFill>
                  <a:schemeClr val="bg1"/>
                </a:solidFill>
              </a:rPr>
              <a:t>23. </a:t>
            </a:r>
            <a:r>
              <a:rPr lang="ru-RU" altLang="ru-RU" b="1" dirty="0">
                <a:solidFill>
                  <a:schemeClr val="bg1"/>
                </a:solidFill>
              </a:rPr>
              <a:t>К каким типам зданий (по назначению)    относятся вокзалы?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422108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А) Производственным. 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Б) Административным.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В) Общественным.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Г) Вспомогательным. </a:t>
            </a:r>
          </a:p>
          <a:p>
            <a:pPr marL="342900" indent="-342900"/>
            <a:r>
              <a:rPr lang="ru-RU" altLang="ru-RU" dirty="0"/>
              <a:t> </a:t>
            </a:r>
          </a:p>
        </p:txBody>
      </p:sp>
      <p:pic>
        <p:nvPicPr>
          <p:cNvPr id="10" name="Picture 12" descr="Картинка 73 из 84476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929190" y="4000504"/>
            <a:ext cx="2160240" cy="268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solidFill>
                  <a:schemeClr val="bg1"/>
                </a:solidFill>
              </a:rPr>
              <a:t>24. </a:t>
            </a:r>
            <a:r>
              <a:rPr lang="ru-RU" altLang="ru-RU" b="1" dirty="0">
                <a:solidFill>
                  <a:schemeClr val="bg1"/>
                </a:solidFill>
              </a:rPr>
              <a:t>К каким типам зданий (по назначению)  относятся особняки?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А) Жилым.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Б) Административным.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В) Общественным. </a:t>
            </a:r>
          </a:p>
          <a:p>
            <a:pPr marL="342900" indent="-342900"/>
            <a:r>
              <a:rPr lang="ru-RU" altLang="ru-RU" dirty="0">
                <a:solidFill>
                  <a:schemeClr val="bg1"/>
                </a:solidFill>
              </a:rPr>
              <a:t>Г) Сельскохозяйственным. </a:t>
            </a:r>
          </a:p>
          <a:p>
            <a:pPr marL="342900" indent="-342900"/>
            <a:endParaRPr lang="ru-RU" altLang="ru-RU" dirty="0"/>
          </a:p>
          <a:p>
            <a:pPr marL="342900" indent="-342900"/>
            <a:r>
              <a:rPr lang="ru-RU" altLang="ru-RU" dirty="0"/>
              <a:t> </a:t>
            </a:r>
          </a:p>
          <a:p>
            <a:pPr marL="342900" indent="-342900"/>
            <a:endParaRPr lang="ru-RU" altLang="ru-RU" dirty="0"/>
          </a:p>
        </p:txBody>
      </p:sp>
      <p:pic>
        <p:nvPicPr>
          <p:cNvPr id="5" name="Picture 12" descr="Картинка 26 из 3344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056" y="836713"/>
            <a:ext cx="2366715" cy="295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Выполнить до 14.04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И выслать на </a:t>
            </a:r>
            <a:r>
              <a:rPr lang="ru-RU" b="1" dirty="0" err="1" smtClean="0">
                <a:solidFill>
                  <a:schemeClr val="bg1"/>
                </a:solidFill>
              </a:rPr>
              <a:t>эл</a:t>
            </a:r>
            <a:r>
              <a:rPr lang="ru-RU" b="1" dirty="0" smtClean="0">
                <a:solidFill>
                  <a:schemeClr val="bg1"/>
                </a:solidFill>
              </a:rPr>
              <a:t>. Почту </a:t>
            </a:r>
            <a:r>
              <a:rPr lang="en-US" b="1" dirty="0" smtClean="0">
                <a:solidFill>
                  <a:schemeClr val="bg1"/>
                </a:solidFill>
                <a:hlinkClick r:id="rId5"/>
              </a:rPr>
              <a:t>oreshkina.1957@bk.ru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С указанием фамилии и класса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0"/>
            <a:ext cx="81438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  </a:t>
            </a:r>
            <a:r>
              <a:rPr lang="ru-RU" b="1" dirty="0">
                <a:solidFill>
                  <a:schemeClr val="bg1"/>
                </a:solidFill>
              </a:rPr>
              <a:t>(</a:t>
            </a:r>
            <a:r>
              <a:rPr lang="ru-RU" dirty="0" smtClean="0">
                <a:solidFill>
                  <a:schemeClr val="bg1"/>
                </a:solidFill>
              </a:rPr>
              <a:t>24 вопроса)       </a:t>
            </a:r>
            <a:r>
              <a:rPr lang="ru-RU" sz="2800" b="1" dirty="0" smtClean="0">
                <a:solidFill>
                  <a:srgbClr val="FFFF00"/>
                </a:solidFill>
              </a:rPr>
              <a:t>ответь на вопросы на листе: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1480"/>
            <a:ext cx="82153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</a:t>
            </a:r>
            <a:r>
              <a:rPr lang="ru-RU" b="1" i="1" dirty="0">
                <a:solidFill>
                  <a:schemeClr val="bg1"/>
                </a:solidFill>
              </a:rPr>
              <a:t>1.Перечисли основные виды архитектуры</a:t>
            </a:r>
          </a:p>
          <a:p>
            <a:r>
              <a:rPr lang="ru-RU" b="1" i="1" dirty="0">
                <a:solidFill>
                  <a:schemeClr val="bg1"/>
                </a:solidFill>
              </a:rPr>
              <a:t>2. Назови основные европейские стили архитектуры  в  последовательности их  возникновения</a:t>
            </a:r>
          </a:p>
          <a:p>
            <a:r>
              <a:rPr lang="ru-RU" b="1" i="1" dirty="0">
                <a:solidFill>
                  <a:schemeClr val="bg1"/>
                </a:solidFill>
              </a:rPr>
              <a:t>3.Определи архитектурный стиль по ключевым словам: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а) сдержанный декор, логичность,  ясность, античная  эстетика  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б) массивность, суровость облика,   статика, простота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в) грандиозность, эффектность, помпезность,  контрастность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г)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монументализм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, лапидарность 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д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) легкость,  масштабность ,взлет духа, каркасная система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4. Вместо точек подбери нужные слова для определения</a:t>
            </a:r>
            <a:r>
              <a:rPr lang="ru-RU" b="1" dirty="0"/>
              <a:t>:  </a:t>
            </a:r>
            <a:r>
              <a:rPr lang="ru-RU" b="1" dirty="0">
                <a:solidFill>
                  <a:srgbClr val="C00000"/>
                </a:solidFill>
              </a:rPr>
              <a:t>«Архитектура – </a:t>
            </a:r>
            <a:r>
              <a:rPr lang="ru-RU" b="1" dirty="0" smtClean="0">
                <a:solidFill>
                  <a:srgbClr val="C00000"/>
                </a:solidFill>
              </a:rPr>
              <a:t>это </a:t>
            </a:r>
            <a:r>
              <a:rPr lang="ru-RU" b="1" i="1" dirty="0">
                <a:solidFill>
                  <a:srgbClr val="C00000"/>
                </a:solidFill>
              </a:rPr>
              <a:t>… </a:t>
            </a:r>
            <a:r>
              <a:rPr lang="ru-RU" b="1" dirty="0">
                <a:solidFill>
                  <a:srgbClr val="C00000"/>
                </a:solidFill>
              </a:rPr>
              <a:t>проектировать и строить,  выражающее в … форме …  человека о мире» </a:t>
            </a:r>
            <a:endParaRPr lang="ru-RU" b="1" dirty="0"/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428868"/>
            <a:ext cx="2143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457200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9" name="Рисунок 8" descr="https://myslide.ru/documents_2/be281e71682e2f954f2c745a39cedfbb/img25.jpg">
            <a:hlinkClick r:id="rId3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4357694"/>
            <a:ext cx="164307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myslide.ru/documents_2/be281e71682e2f954f2c745a39cedfbb/img25.jpg">
            <a:hlinkClick r:id="rId3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572008"/>
            <a:ext cx="2797482" cy="195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95536" y="4005064"/>
            <a:ext cx="4230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5. Определи архитектурный стиль: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464344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29322" y="4500570"/>
            <a:ext cx="4395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solidFill>
                  <a:schemeClr val="bg1"/>
                </a:solidFill>
              </a:rPr>
              <a:t>б</a:t>
            </a:r>
          </a:p>
          <a:p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286776" y="4429132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</a:t>
            </a:r>
          </a:p>
        </p:txBody>
      </p:sp>
      <p:pic>
        <p:nvPicPr>
          <p:cNvPr id="17" name="Рисунок 16" descr="https://myslide.ru/documents_2/be281e71682e2f954f2c745a39cedfbb/img26.jpg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43702" y="4429132"/>
            <a:ext cx="1484238" cy="216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pic>
        <p:nvPicPr>
          <p:cNvPr id="2" name="Рисунок 1" descr="https://myslide.ru/documents_2/be281e71682e2f954f2c745a39cedfbb/img26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32403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myslide.ru/documents_2/be281e71682e2f954f2c745a39cedfbb/img26.jpg">
            <a:hlinkClick r:id="rId3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960" y="404664"/>
            <a:ext cx="223224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988840"/>
            <a:ext cx="31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060848"/>
            <a:ext cx="380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>
                <a:solidFill>
                  <a:schemeClr val="bg1"/>
                </a:solidFill>
              </a:rPr>
              <a:t>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s://myslide.ru/documents_2/be281e71682e2f954f2c745a39cedfbb/img26.jpg">
            <a:hlinkClick r:id="rId3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48264" y="404664"/>
            <a:ext cx="18722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588224" y="2060848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70892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6.</a:t>
            </a:r>
            <a:r>
              <a:rPr lang="ru-RU" b="1" i="1" dirty="0">
                <a:solidFill>
                  <a:schemeClr val="bg1"/>
                </a:solidFill>
              </a:rPr>
              <a:t> «</a:t>
            </a:r>
            <a:r>
              <a:rPr lang="ru-RU" b="1" dirty="0">
                <a:solidFill>
                  <a:schemeClr val="bg1"/>
                </a:solidFill>
              </a:rPr>
              <a:t>Культура тесно связана с религией и заупокойным культом, основывалась на идее вечной жизни».    Назови стиль.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5699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7.Перечисли ордерные системы Древней Греции.</a:t>
            </a:r>
          </a:p>
        </p:txBody>
      </p:sp>
      <p:pic>
        <p:nvPicPr>
          <p:cNvPr id="11" name="Picture 2" descr="C:\Users\Настя\Desktop\моя\проект\image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3717032"/>
            <a:ext cx="5959564" cy="299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 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0"/>
            <a:ext cx="8892480" cy="5218112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b="1" dirty="0"/>
              <a:t> </a:t>
            </a:r>
            <a:r>
              <a:rPr lang="ru-RU" sz="2000" b="1" dirty="0">
                <a:solidFill>
                  <a:schemeClr val="bg1"/>
                </a:solidFill>
              </a:rPr>
              <a:t>8. Назовите архитектурное сооружение.  Назовите эпоху, в которой построено данное сооружение:</a:t>
            </a:r>
          </a:p>
          <a:p>
            <a:pPr>
              <a:buFontTx/>
              <a:buNone/>
            </a:pPr>
            <a:r>
              <a:rPr lang="ru-RU" sz="2000" dirty="0">
                <a:solidFill>
                  <a:schemeClr val="bg1"/>
                </a:solidFill>
              </a:rPr>
              <a:t> </a:t>
            </a:r>
          </a:p>
          <a:p>
            <a:pPr>
              <a:buFontTx/>
              <a:buNone/>
            </a:pPr>
            <a:r>
              <a:rPr lang="ru-RU" sz="2000" dirty="0"/>
              <a:t>  </a:t>
            </a:r>
            <a:endParaRPr lang="ru-RU" sz="2800" dirty="0"/>
          </a:p>
          <a:p>
            <a:pPr>
              <a:buFontTx/>
              <a:buNone/>
            </a:pPr>
            <a:endParaRPr lang="ru-RU" sz="2400" i="1" dirty="0"/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а</a:t>
            </a:r>
          </a:p>
          <a:p>
            <a:endParaRPr lang="ru-RU" sz="2400" i="1" dirty="0"/>
          </a:p>
        </p:txBody>
      </p:sp>
      <p:pic>
        <p:nvPicPr>
          <p:cNvPr id="2056" name="Picture 5" descr="C:\Users\Настя\Desktop\проект\amph-fla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2592388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7" descr="Парфен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692696"/>
            <a:ext cx="20161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Дольмен из необработанных камней в Нидерландах">
            <a:hlinkClick r:id="rId5" tooltip="&quot;Дольмен из необработанных камней в Нидерландах&quot;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1124744"/>
            <a:ext cx="2735263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Эрехрейон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4275" y="2420888"/>
            <a:ext cx="2879725" cy="21621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001024" y="1785926"/>
            <a:ext cx="511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2636912"/>
            <a:ext cx="375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212976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5229200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5301208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а</a:t>
            </a:r>
          </a:p>
        </p:txBody>
      </p:sp>
      <p:pic>
        <p:nvPicPr>
          <p:cNvPr id="16" name="Picture 4" descr="Athens_Acropoli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653136"/>
            <a:ext cx="3851275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83568" y="4653136"/>
            <a:ext cx="364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bg1"/>
                </a:solidFill>
              </a:rPr>
              <a:t>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7" name="Picture 9" descr="пирамиды гиз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581128"/>
            <a:ext cx="28813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148064" y="4797152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285860"/>
            <a:ext cx="88924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12. </a:t>
            </a:r>
            <a:r>
              <a:rPr lang="ru-RU" b="1" dirty="0">
                <a:solidFill>
                  <a:schemeClr val="bg1"/>
                </a:solidFill>
              </a:rPr>
              <a:t>Этот стиль в переводе с испанского означает «жемчужина неправильной формы».</a:t>
            </a:r>
          </a:p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13. </a:t>
            </a:r>
            <a:r>
              <a:rPr lang="ru-RU" b="1" dirty="0">
                <a:solidFill>
                  <a:schemeClr val="bg1"/>
                </a:solidFill>
              </a:rPr>
              <a:t>Характерные особенности этого стиля стрельчатые арки, огромные окна и  витражи.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296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9. </a:t>
            </a:r>
            <a:r>
              <a:rPr lang="ru-RU" b="1" dirty="0">
                <a:solidFill>
                  <a:schemeClr val="bg1"/>
                </a:solidFill>
              </a:rPr>
              <a:t>Этот стиль в переводе с итальянского означает «причудливый, вычурный».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10. </a:t>
            </a:r>
            <a:r>
              <a:rPr lang="ru-RU" b="1" dirty="0">
                <a:solidFill>
                  <a:schemeClr val="bg1"/>
                </a:solidFill>
              </a:rPr>
              <a:t>Наука и философия стали высшим достижением этой эпохи.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11. </a:t>
            </a:r>
            <a:r>
              <a:rPr lang="ru-RU" b="1" dirty="0">
                <a:solidFill>
                  <a:schemeClr val="bg1"/>
                </a:solidFill>
              </a:rPr>
              <a:t>Наиболее значимое сооружение этой эпохи – крепость.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500306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ru-RU" altLang="ru-RU" b="1" dirty="0" smtClean="0">
                <a:solidFill>
                  <a:schemeClr val="bg1"/>
                </a:solidFill>
              </a:rPr>
              <a:t>14. </a:t>
            </a:r>
            <a:r>
              <a:rPr lang="ru-RU" altLang="ru-RU" b="1" dirty="0">
                <a:solidFill>
                  <a:schemeClr val="bg1"/>
                </a:solidFill>
              </a:rPr>
              <a:t>В каком архитектурном стиле преобладали каркасные, ажурные, вытянутые </a:t>
            </a:r>
            <a:r>
              <a:rPr lang="ru-RU" altLang="ru-RU" b="1" dirty="0" smtClean="0">
                <a:solidFill>
                  <a:schemeClr val="bg1"/>
                </a:solidFill>
              </a:rPr>
              <a:t> </a:t>
            </a:r>
            <a:r>
              <a:rPr lang="ru-RU" altLang="ru-RU" b="1" dirty="0">
                <a:solidFill>
                  <a:schemeClr val="bg1"/>
                </a:solidFill>
              </a:rPr>
              <a:t>вверх конструкции из камня?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4653136"/>
            <a:ext cx="1349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А) Барокко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5085184"/>
            <a:ext cx="1127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chemeClr val="bg1"/>
                </a:solidFill>
              </a:rPr>
              <a:t>Б)Готика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5500702"/>
            <a:ext cx="1376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В) Модерн</a:t>
            </a:r>
          </a:p>
        </p:txBody>
      </p:sp>
      <p:pic>
        <p:nvPicPr>
          <p:cNvPr id="8" name="Picture 6" descr="стиль Готика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571876"/>
            <a:ext cx="51125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48680"/>
            <a:ext cx="4627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chemeClr val="bg1"/>
                </a:solidFill>
              </a:rPr>
              <a:t>15.  </a:t>
            </a:r>
            <a:r>
              <a:rPr lang="ru-RU" altLang="ru-RU" b="1" dirty="0">
                <a:solidFill>
                  <a:schemeClr val="bg1"/>
                </a:solidFill>
              </a:rPr>
              <a:t>В каком стиле выполнено здание?</a:t>
            </a:r>
          </a:p>
        </p:txBody>
      </p:sp>
      <p:pic>
        <p:nvPicPr>
          <p:cNvPr id="4" name="Picture 5" descr="Стиль Возрождение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04664"/>
            <a:ext cx="216369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19672" y="1268760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А) Ренессанс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Б) Рококо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В) Классицизм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42900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ru-RU" altLang="ru-RU" b="1" dirty="0" smtClean="0">
                <a:solidFill>
                  <a:schemeClr val="bg1"/>
                </a:solidFill>
              </a:rPr>
              <a:t>16.   </a:t>
            </a:r>
            <a:r>
              <a:rPr lang="ru-RU" altLang="ru-RU" b="1" dirty="0">
                <a:solidFill>
                  <a:schemeClr val="bg1"/>
                </a:solidFill>
              </a:rPr>
              <a:t>Выберите из предложенных архитектурных сооружений здание в стиле классицизм.</a:t>
            </a:r>
          </a:p>
        </p:txBody>
      </p:sp>
      <p:pic>
        <p:nvPicPr>
          <p:cNvPr id="7" name="Picture 11" descr="Картинка 1 из 69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7583" y="4149080"/>
            <a:ext cx="369036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стиль Модерн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92080" y="3861048"/>
            <a:ext cx="35814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67544" y="414908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4149080"/>
            <a:ext cx="4764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Б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36339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476672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pic>
        <p:nvPicPr>
          <p:cNvPr id="5" name="Picture 10" descr="Картинка 8 из 355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214290"/>
            <a:ext cx="3168352" cy="23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47667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altLang="ru-RU" b="1" dirty="0" smtClean="0">
                <a:solidFill>
                  <a:schemeClr val="bg1"/>
                </a:solidFill>
              </a:rPr>
              <a:t>17. </a:t>
            </a:r>
            <a:r>
              <a:rPr lang="ru-RU" altLang="ru-RU" b="1" dirty="0">
                <a:solidFill>
                  <a:schemeClr val="bg1"/>
                </a:solidFill>
              </a:rPr>
              <a:t>Элемент какого стиля здесь </a:t>
            </a:r>
            <a:endParaRPr lang="ru-RU" altLang="ru-RU" b="1" dirty="0" smtClean="0">
              <a:solidFill>
                <a:schemeClr val="bg1"/>
              </a:solidFill>
            </a:endParaRPr>
          </a:p>
          <a:p>
            <a:pPr marL="342900" indent="-342900"/>
            <a:r>
              <a:rPr lang="ru-RU" altLang="ru-RU" b="1" dirty="0" smtClean="0">
                <a:solidFill>
                  <a:schemeClr val="bg1"/>
                </a:solidFill>
              </a:rPr>
              <a:t>представлен</a:t>
            </a:r>
            <a:r>
              <a:rPr lang="ru-RU" altLang="ru-RU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708920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altLang="ru-RU" b="1" dirty="0" smtClean="0">
                <a:solidFill>
                  <a:schemeClr val="bg1"/>
                </a:solidFill>
              </a:rPr>
              <a:t>18.  </a:t>
            </a:r>
            <a:r>
              <a:rPr lang="ru-RU" altLang="ru-RU" b="1" dirty="0">
                <a:solidFill>
                  <a:schemeClr val="bg1"/>
                </a:solidFill>
              </a:rPr>
              <a:t>В каком стиле выполнены эти здания?</a:t>
            </a:r>
          </a:p>
        </p:txBody>
      </p:sp>
      <p:pic>
        <p:nvPicPr>
          <p:cNvPr id="8" name="Picture 11" descr="Картинка 275 из 400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1560" y="3140968"/>
            <a:ext cx="1872208" cy="296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Картинка 108 из 388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99791" y="3140968"/>
            <a:ext cx="235502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Картинка 276 из 4002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364088" y="3140968"/>
            <a:ext cx="2088232" cy="293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ru-RU" altLang="ru-RU" b="1" dirty="0" smtClean="0">
                <a:solidFill>
                  <a:schemeClr val="bg1"/>
                </a:solidFill>
              </a:rPr>
              <a:t>19. </a:t>
            </a:r>
            <a:r>
              <a:rPr lang="ru-RU" altLang="ru-RU" b="1" dirty="0">
                <a:solidFill>
                  <a:schemeClr val="bg1"/>
                </a:solidFill>
              </a:rPr>
              <a:t>В каком стиле преобладали простота и подчеркнутый утилитаризм новых форм, </a:t>
            </a:r>
          </a:p>
          <a:p>
            <a:pPr marL="342900" indent="-342900" algn="just"/>
            <a:r>
              <a:rPr lang="ru-RU" altLang="ru-RU" b="1" dirty="0">
                <a:solidFill>
                  <a:schemeClr val="bg1"/>
                </a:solidFill>
              </a:rPr>
              <a:t>а так же стал использоваться железобетон?</a:t>
            </a:r>
          </a:p>
        </p:txBody>
      </p:sp>
      <p:pic>
        <p:nvPicPr>
          <p:cNvPr id="4" name="Picture 11" descr="Картинка 5 из 62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857232"/>
            <a:ext cx="27051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1484784"/>
            <a:ext cx="23775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А) Модерн  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Б) Конструктивизм   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В) Эклектика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28498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ru-RU" altLang="ru-RU" b="1" dirty="0" smtClean="0">
                <a:solidFill>
                  <a:schemeClr val="bg1"/>
                </a:solidFill>
              </a:rPr>
              <a:t>20. </a:t>
            </a:r>
            <a:r>
              <a:rPr lang="ru-RU" altLang="ru-RU" b="1" dirty="0">
                <a:solidFill>
                  <a:schemeClr val="bg1"/>
                </a:solidFill>
              </a:rPr>
              <a:t>Какой стиль пришел на смену барокко и проявлял  стремление к изяществу и легкости?</a:t>
            </a:r>
          </a:p>
        </p:txBody>
      </p:sp>
      <p:pic>
        <p:nvPicPr>
          <p:cNvPr id="7" name="Picture 11" descr="Безымянный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3717031"/>
            <a:ext cx="2448272" cy="267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15616" y="44371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А) Рококо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Б) Ампир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В) Модерн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0829/data/images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4"/>
            <a:ext cx="9191657" cy="6893744"/>
          </a:xfrm>
          <a:prstGeom prst="rect">
            <a:avLst/>
          </a:prstGeom>
          <a:noFill/>
        </p:spPr>
      </p:pic>
      <p:pic>
        <p:nvPicPr>
          <p:cNvPr id="7" name="Picture 10" descr="45014516_1244744077_Izmenenie_razmera_Petergof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908720"/>
            <a:ext cx="34559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784887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21. </a:t>
            </a:r>
            <a:r>
              <a:rPr lang="ru-RU" b="1" dirty="0">
                <a:solidFill>
                  <a:schemeClr val="bg1"/>
                </a:solidFill>
              </a:rPr>
              <a:t>Назови архитектурное сооружение и стиль, в котором оно построено.</a:t>
            </a:r>
          </a:p>
        </p:txBody>
      </p:sp>
      <p:pic>
        <p:nvPicPr>
          <p:cNvPr id="4" name="Рисунок 4" descr="C:\Documents and Settings\Мама\Мои документы\Кощеева 2\Миланский собор 1386-1856гг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908720"/>
            <a:ext cx="2088232" cy="290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C:\Documents and Settings\Мама\Мои документы\Кощеева 2\Витраж.bmp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908720"/>
            <a:ext cx="230346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300px-Leaning_Tower_of_Pis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1916832"/>
            <a:ext cx="1912937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3528" y="105273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198884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492896"/>
            <a:ext cx="405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Б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172400" y="1052736"/>
            <a:ext cx="359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Г</a:t>
            </a:r>
          </a:p>
        </p:txBody>
      </p:sp>
      <p:pic>
        <p:nvPicPr>
          <p:cNvPr id="13" name="Picture 5" descr="3_2_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3284984"/>
            <a:ext cx="2160240" cy="3106271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4" name="Picture 7" descr="В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149080"/>
            <a:ext cx="3024188" cy="2259013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" name="Picture 11" descr="Фортификационны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86182" y="4572008"/>
            <a:ext cx="2232025" cy="2108200"/>
          </a:xfrm>
          <a:prstGeom prst="rect">
            <a:avLst/>
          </a:prstGeom>
          <a:noFill/>
          <a:ln w="76200" cmpd="tri">
            <a:solidFill>
              <a:schemeClr val="hlink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4067944" y="4725144"/>
            <a:ext cx="3898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Е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4248" y="3429000"/>
            <a:ext cx="463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Ж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57488" y="4143380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79A0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594</TotalTime>
  <Words>495</Words>
  <Application>Microsoft Office PowerPoint</Application>
  <PresentationFormat>Экран (4:3)</PresentationFormat>
  <Paragraphs>97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Слайд 1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Кабинет11</cp:lastModifiedBy>
  <cp:revision>58</cp:revision>
  <dcterms:created xsi:type="dcterms:W3CDTF">2015-11-28T12:54:51Z</dcterms:created>
  <dcterms:modified xsi:type="dcterms:W3CDTF">2020-04-07T09:59:22Z</dcterms:modified>
</cp:coreProperties>
</file>