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0" r:id="rId8"/>
    <p:sldId id="257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2D5B1-E2CA-4632-BB5C-FA28FEF427D7}" type="datetimeFigureOut">
              <a:rPr lang="ru-RU" smtClean="0"/>
              <a:pPr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334A5-6E22-4016-961B-24B78EC99F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19.jpe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6.gif"/><Relationship Id="rId5" Type="http://schemas.openxmlformats.org/officeDocument/2006/relationships/image" Target="../media/image15.jpeg"/><Relationship Id="rId4" Type="http://schemas.openxmlformats.org/officeDocument/2006/relationships/image" Target="../media/image13.jpeg"/><Relationship Id="rId9" Type="http://schemas.openxmlformats.org/officeDocument/2006/relationships/image" Target="../media/image17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13" Type="http://schemas.openxmlformats.org/officeDocument/2006/relationships/image" Target="../media/image30.png"/><Relationship Id="rId3" Type="http://schemas.openxmlformats.org/officeDocument/2006/relationships/image" Target="../media/image12.jpeg"/><Relationship Id="rId7" Type="http://schemas.openxmlformats.org/officeDocument/2006/relationships/image" Target="../media/image18.png"/><Relationship Id="rId12" Type="http://schemas.openxmlformats.org/officeDocument/2006/relationships/image" Target="../media/image14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7.gif"/><Relationship Id="rId11" Type="http://schemas.openxmlformats.org/officeDocument/2006/relationships/image" Target="../media/image26.gif"/><Relationship Id="rId5" Type="http://schemas.openxmlformats.org/officeDocument/2006/relationships/image" Target="../media/image15.jpeg"/><Relationship Id="rId10" Type="http://schemas.openxmlformats.org/officeDocument/2006/relationships/image" Target="../media/image29.jpeg"/><Relationship Id="rId4" Type="http://schemas.openxmlformats.org/officeDocument/2006/relationships/image" Target="../media/image13.jpe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gif"/><Relationship Id="rId5" Type="http://schemas.openxmlformats.org/officeDocument/2006/relationships/image" Target="../media/image15.jpeg"/><Relationship Id="rId4" Type="http://schemas.openxmlformats.org/officeDocument/2006/relationships/image" Target="../media/image32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smayls.ru/data/smiles/smayliki-transports-294.gif" TargetMode="External"/><Relationship Id="rId13" Type="http://schemas.openxmlformats.org/officeDocument/2006/relationships/hyperlink" Target="http://achesside.kloop.kg/files/2009/12/avt-768x1024.jpg" TargetMode="External"/><Relationship Id="rId3" Type="http://schemas.openxmlformats.org/officeDocument/2006/relationships/hyperlink" Target="http://cs5597.userapi.com/u6851060/-6/x_ed604168.jpg" TargetMode="External"/><Relationship Id="rId7" Type="http://schemas.openxmlformats.org/officeDocument/2006/relationships/hyperlink" Target="http://animo2.ucoz.ru/_ph/18/1/718789503.jpg" TargetMode="External"/><Relationship Id="rId12" Type="http://schemas.openxmlformats.org/officeDocument/2006/relationships/hyperlink" Target="http://www.chicagonow.com/blogs/non-profit-chicago/School-Bus2.jpg" TargetMode="External"/><Relationship Id="rId2" Type="http://schemas.openxmlformats.org/officeDocument/2006/relationships/hyperlink" Target="http://www.bezformata.ru/content/Images/000/005/952/image5952125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nimo2.ucoz.ru/_ph/18/1/953904081.jpg" TargetMode="External"/><Relationship Id="rId11" Type="http://schemas.openxmlformats.org/officeDocument/2006/relationships/hyperlink" Target="http://&#1072;&#1074;&#1090;&#1086;&#1088;&#1086;&#1089;&#1089;&#1080;&#1103;.&#1088;&#1092;/wp-content/gallery/gorizontalnaya-razmetka/r_02.jpg" TargetMode="External"/><Relationship Id="rId5" Type="http://schemas.openxmlformats.org/officeDocument/2006/relationships/hyperlink" Target="http://torrents.exetel.ru/proxy/i13.fastpic.ru/big/2010/1210/6b/4c67c441d8c924845b90315a3672f46b.jpg" TargetMode="External"/><Relationship Id="rId15" Type="http://schemas.openxmlformats.org/officeDocument/2006/relationships/hyperlink" Target="http://im2-tub-ru.yandex.net/i?id=297280221-61-72&amp;n=21" TargetMode="External"/><Relationship Id="rId10" Type="http://schemas.openxmlformats.org/officeDocument/2006/relationships/hyperlink" Target="http://im0-tub-ru.yandex.net/i?id=340390070-53-72&amp;n=21" TargetMode="External"/><Relationship Id="rId4" Type="http://schemas.openxmlformats.org/officeDocument/2006/relationships/hyperlink" Target="http://s4.images.drive2.ru/user.blog.photos/x2/4400/000/000/053/ed5/88cd230e733e0da9-main.jpg" TargetMode="External"/><Relationship Id="rId9" Type="http://schemas.openxmlformats.org/officeDocument/2006/relationships/hyperlink" Target="http://grand-co.ru/d/71537/d/1142_1.jpg" TargetMode="External"/><Relationship Id="rId14" Type="http://schemas.openxmlformats.org/officeDocument/2006/relationships/hyperlink" Target="http://speckycdn.sdm.netdna-cdn.com/wp-content/uploads/2010/03/illustrator_drawing_tut_35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8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gif"/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4.gif"/><Relationship Id="rId5" Type="http://schemas.openxmlformats.org/officeDocument/2006/relationships/image" Target="../media/image11.gif"/><Relationship Id="rId10" Type="http://schemas.openxmlformats.org/officeDocument/2006/relationships/image" Target="../media/image18.png"/><Relationship Id="rId4" Type="http://schemas.openxmlformats.org/officeDocument/2006/relationships/image" Target="../media/image13.jpeg"/><Relationship Id="rId9" Type="http://schemas.openxmlformats.org/officeDocument/2006/relationships/image" Target="../media/image17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18.png"/><Relationship Id="rId12" Type="http://schemas.openxmlformats.org/officeDocument/2006/relationships/image" Target="../media/image23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6.gif"/><Relationship Id="rId11" Type="http://schemas.openxmlformats.org/officeDocument/2006/relationships/image" Target="../media/image22.jpeg"/><Relationship Id="rId5" Type="http://schemas.openxmlformats.org/officeDocument/2006/relationships/image" Target="../media/image15.jpeg"/><Relationship Id="rId10" Type="http://schemas.openxmlformats.org/officeDocument/2006/relationships/image" Target="../media/image14.gif"/><Relationship Id="rId4" Type="http://schemas.openxmlformats.org/officeDocument/2006/relationships/image" Target="../media/image13.jpeg"/><Relationship Id="rId9" Type="http://schemas.openxmlformats.org/officeDocument/2006/relationships/image" Target="../media/image21.gif"/><Relationship Id="rId14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12.jpe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6.gif"/><Relationship Id="rId11" Type="http://schemas.openxmlformats.org/officeDocument/2006/relationships/image" Target="../media/image17.gif"/><Relationship Id="rId5" Type="http://schemas.openxmlformats.org/officeDocument/2006/relationships/image" Target="../media/image15.jpeg"/><Relationship Id="rId10" Type="http://schemas.openxmlformats.org/officeDocument/2006/relationships/image" Target="../media/image14.gif"/><Relationship Id="rId4" Type="http://schemas.openxmlformats.org/officeDocument/2006/relationships/image" Target="../media/image13.jpeg"/><Relationship Id="rId9" Type="http://schemas.openxmlformats.org/officeDocument/2006/relationships/image" Target="../media/image26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9.jpeg"/><Relationship Id="rId7" Type="http://schemas.openxmlformats.org/officeDocument/2006/relationships/image" Target="../media/image17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6.gif"/><Relationship Id="rId5" Type="http://schemas.openxmlformats.org/officeDocument/2006/relationships/image" Target="../media/image15.jpeg"/><Relationship Id="rId10" Type="http://schemas.openxmlformats.org/officeDocument/2006/relationships/image" Target="../media/image26.gif"/><Relationship Id="rId4" Type="http://schemas.openxmlformats.org/officeDocument/2006/relationships/image" Target="../media/image13.jpeg"/><Relationship Id="rId9" Type="http://schemas.openxmlformats.org/officeDocument/2006/relationships/image" Target="../media/image14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9.jpeg"/><Relationship Id="rId7" Type="http://schemas.openxmlformats.org/officeDocument/2006/relationships/image" Target="../media/image17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Direktor\AppData\Local\Microsoft\Windows\Temporary%20Internet%20Files\Content.IE5\IBE3M15I\MS900054316%5b1%5d.mid" TargetMode="External"/><Relationship Id="rId6" Type="http://schemas.openxmlformats.org/officeDocument/2006/relationships/image" Target="../media/image16.gif"/><Relationship Id="rId5" Type="http://schemas.openxmlformats.org/officeDocument/2006/relationships/image" Target="../media/image15.jpeg"/><Relationship Id="rId10" Type="http://schemas.openxmlformats.org/officeDocument/2006/relationships/image" Target="../media/image1.gif"/><Relationship Id="rId4" Type="http://schemas.openxmlformats.org/officeDocument/2006/relationships/image" Target="../media/image13.jpeg"/><Relationship Id="rId9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143248"/>
            <a:ext cx="7772400" cy="1470025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Дорожные советы </a:t>
            </a:r>
            <a:b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</a:b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от</a:t>
            </a: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 </a:t>
            </a:r>
            <a:b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</a:b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дяди Степы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endParaRPr>
          </a:p>
        </p:txBody>
      </p:sp>
      <p:pic>
        <p:nvPicPr>
          <p:cNvPr id="4" name="Рисунок 3" descr="676316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071917"/>
            <a:ext cx="1015268" cy="2786083"/>
          </a:xfrm>
          <a:prstGeom prst="rect">
            <a:avLst/>
          </a:prstGeom>
        </p:spPr>
      </p:pic>
      <p:pic>
        <p:nvPicPr>
          <p:cNvPr id="5" name="Рисунок 4" descr="584033ec323a1ff7080d40c4df7daa2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93320" y="571480"/>
            <a:ext cx="2750680" cy="205742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6" name="TextBox 5"/>
          <p:cNvSpPr txBox="1"/>
          <p:nvPr/>
        </p:nvSpPr>
        <p:spPr>
          <a:xfrm>
            <a:off x="1857356" y="0"/>
            <a:ext cx="57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 Narrow" pitchFamily="34" charset="0"/>
              </a:rPr>
              <a:t>Муниципальное </a:t>
            </a:r>
            <a:r>
              <a:rPr lang="ru-RU" sz="1400" b="1" dirty="0" smtClean="0">
                <a:latin typeface="Arial Narrow" pitchFamily="34" charset="0"/>
              </a:rPr>
              <a:t> бюджетное общеобразовательное </a:t>
            </a:r>
            <a:r>
              <a:rPr lang="ru-RU" sz="1400" b="1" dirty="0" smtClean="0">
                <a:latin typeface="Arial Narrow" pitchFamily="34" charset="0"/>
              </a:rPr>
              <a:t>учреждение </a:t>
            </a:r>
          </a:p>
          <a:p>
            <a:pPr algn="ctr"/>
            <a:r>
              <a:rPr lang="ru-RU" sz="1400" b="1" dirty="0" smtClean="0">
                <a:latin typeface="Arial Narrow" pitchFamily="34" charset="0"/>
              </a:rPr>
              <a:t>Гимназия №2</a:t>
            </a:r>
            <a:endParaRPr lang="ru-RU" sz="1400" b="1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автороссия.рф/wp-content/gallery/gorizontalnaya-razmetka/r_02.jpg"/>
          <p:cNvPicPr>
            <a:picLocks noChangeAspect="1" noChangeArrowheads="1"/>
          </p:cNvPicPr>
          <p:nvPr/>
        </p:nvPicPr>
        <p:blipFill>
          <a:blip r:embed="rId3" cstate="print"/>
          <a:srcRect t="24444" b="13333"/>
          <a:stretch>
            <a:fillRect/>
          </a:stretch>
        </p:blipFill>
        <p:spPr bwMode="auto">
          <a:xfrm>
            <a:off x="0" y="857232"/>
            <a:ext cx="9019360" cy="5143536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571868" y="357166"/>
            <a:ext cx="2135207" cy="1000132"/>
          </a:xfrm>
          <a:prstGeom prst="cloudCallout">
            <a:avLst>
              <a:gd name="adj1" fmla="val 114748"/>
              <a:gd name="adj2" fmla="val -5009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6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14480" y="-1228725"/>
            <a:ext cx="762000" cy="122872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pic>
        <p:nvPicPr>
          <p:cNvPr id="24" name="Рисунок 23" descr="smayliki-transports-265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flipH="1">
            <a:off x="10215602" y="2357430"/>
            <a:ext cx="9525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6512" y="1643050"/>
            <a:ext cx="2857488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</a:rPr>
              <a:t>"Пустынную" улицу дети часто перебегают не глядя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На улице, где машины появляются редко дети, выбегают на дорогу предварительно ее не осмотрев, и попадают под машину. ПОМНИ: всегда перед выходом на дорогу остановиться, оглядеться, прислушаться - и только тогда переходить улицу.</a:t>
            </a:r>
            <a:endParaRPr lang="ru-RU" sz="2000" dirty="0">
              <a:latin typeface="Arial Narrow" pitchFamily="34" charset="0"/>
            </a:endParaRPr>
          </a:p>
        </p:txBody>
      </p:sp>
      <p:sp>
        <p:nvSpPr>
          <p:cNvPr id="14" name="Пятно 1 13"/>
          <p:cNvSpPr/>
          <p:nvPr/>
        </p:nvSpPr>
        <p:spPr>
          <a:xfrm>
            <a:off x="500034" y="1142984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9144000" y="1643050"/>
            <a:ext cx="1238250" cy="6381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00312 0.47353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23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5503 -0.00023 L -1.36233 -0.00023 " pathEditMode="relative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07136 -0.00301 L -0.58334 -0.0030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8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rand-co.ru/d/71537/d/1142_1.jpg"/>
          <p:cNvPicPr>
            <a:picLocks noChangeAspect="1" noChangeArrowheads="1"/>
          </p:cNvPicPr>
          <p:nvPr/>
        </p:nvPicPr>
        <p:blipFill>
          <a:blip r:embed="rId3" cstate="print"/>
          <a:srcRect l="1667" t="13333" r="2093" b="8333"/>
          <a:stretch>
            <a:fillRect/>
          </a:stretch>
        </p:blipFill>
        <p:spPr bwMode="auto">
          <a:xfrm>
            <a:off x="0" y="1500174"/>
            <a:ext cx="9144000" cy="3929090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4429124" y="500042"/>
            <a:ext cx="2135207" cy="1000132"/>
          </a:xfrm>
          <a:prstGeom prst="cloudCallout">
            <a:avLst>
              <a:gd name="adj1" fmla="val 93006"/>
              <a:gd name="adj2" fmla="val -7682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7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flipH="1">
            <a:off x="9358346" y="4714884"/>
            <a:ext cx="1238250" cy="63817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grpSp>
        <p:nvGrpSpPr>
          <p:cNvPr id="2" name="Группа 19"/>
          <p:cNvGrpSpPr/>
          <p:nvPr/>
        </p:nvGrpSpPr>
        <p:grpSpPr>
          <a:xfrm>
            <a:off x="928662" y="3214686"/>
            <a:ext cx="741405" cy="428628"/>
            <a:chOff x="544447" y="571480"/>
            <a:chExt cx="2098727" cy="1071570"/>
          </a:xfrm>
        </p:grpSpPr>
        <p:pic>
          <p:nvPicPr>
            <p:cNvPr id="15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18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pic>
        <p:nvPicPr>
          <p:cNvPr id="19" name="Picture 2" descr="http://speckycdn.sdm.netdna-cdn.com/wp-content/uploads/2010/03/illustrator_drawing_tut_35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3F9F9"/>
              </a:clrFrom>
              <a:clrTo>
                <a:srgbClr val="F3F9F9">
                  <a:alpha val="0"/>
                </a:srgbClr>
              </a:clrTo>
            </a:clrChange>
          </a:blip>
          <a:srcRect b="24239"/>
          <a:stretch>
            <a:fillRect/>
          </a:stretch>
        </p:blipFill>
        <p:spPr bwMode="auto">
          <a:xfrm>
            <a:off x="8215338" y="3143248"/>
            <a:ext cx="597672" cy="477564"/>
          </a:xfrm>
          <a:prstGeom prst="rect">
            <a:avLst/>
          </a:prstGeom>
          <a:noFill/>
        </p:spPr>
      </p:pic>
      <p:grpSp>
        <p:nvGrpSpPr>
          <p:cNvPr id="3" name="Группа 20"/>
          <p:cNvGrpSpPr/>
          <p:nvPr/>
        </p:nvGrpSpPr>
        <p:grpSpPr>
          <a:xfrm>
            <a:off x="6000760" y="3286124"/>
            <a:ext cx="884281" cy="428628"/>
            <a:chOff x="544447" y="571480"/>
            <a:chExt cx="2098727" cy="1071570"/>
          </a:xfrm>
        </p:grpSpPr>
        <p:pic>
          <p:nvPicPr>
            <p:cNvPr id="22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24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grpSp>
        <p:nvGrpSpPr>
          <p:cNvPr id="5" name="Группа 24"/>
          <p:cNvGrpSpPr/>
          <p:nvPr/>
        </p:nvGrpSpPr>
        <p:grpSpPr>
          <a:xfrm>
            <a:off x="2071670" y="3214686"/>
            <a:ext cx="741405" cy="428628"/>
            <a:chOff x="544447" y="571480"/>
            <a:chExt cx="2098727" cy="1071570"/>
          </a:xfrm>
        </p:grpSpPr>
        <p:pic>
          <p:nvPicPr>
            <p:cNvPr id="26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27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pic>
        <p:nvPicPr>
          <p:cNvPr id="29" name="Рисунок 28" descr="647666786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flipH="1">
            <a:off x="9144000" y="2357430"/>
            <a:ext cx="1357354" cy="821556"/>
          </a:xfrm>
          <a:prstGeom prst="rect">
            <a:avLst/>
          </a:prstGeom>
        </p:spPr>
      </p:pic>
      <p:pic>
        <p:nvPicPr>
          <p:cNvPr id="12" name="Рисунок 11" descr="smayliki-transports-265.gif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-1285916" y="3929066"/>
            <a:ext cx="9525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6512" y="1533465"/>
            <a:ext cx="2857488" cy="4708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</a:rPr>
              <a:t>Стоя на осевой линии, помните: сзади может оказаться машина!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Дойдя до осевой линии и остановившись, дети обычно следят только за машинами, двигающимися с правой стороны, и забывают об автомобилях проезжающих у них за спиной. Испугавшись, ребенок может сделать шаг назад - прямо под колеса машины. </a:t>
            </a:r>
            <a:endParaRPr lang="ru-RU" sz="2000" dirty="0">
              <a:latin typeface="Arial Narrow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57488" y="3143248"/>
            <a:ext cx="3357586" cy="7143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506" name="Picture 2" descr="http://img-fotki.yandex.ru/get/5814/89635038.630/0_6ff96_b5d35f16_X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71934" y="2571744"/>
            <a:ext cx="866763" cy="1295347"/>
          </a:xfrm>
          <a:prstGeom prst="rect">
            <a:avLst/>
          </a:prstGeom>
          <a:noFill/>
        </p:spPr>
      </p:pic>
      <p:sp>
        <p:nvSpPr>
          <p:cNvPr id="14" name="Пятно 1 13"/>
          <p:cNvSpPr/>
          <p:nvPr/>
        </p:nvSpPr>
        <p:spPr>
          <a:xfrm rot="21281923">
            <a:off x="2864923" y="1239121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12 0.00162 L 1.37604 0.00162 " pathEditMode="relative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52 0.04093 L -0.00052 -0.1058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6 -4.6531E-6 L -1.28368 -0.01041 " pathEditMode="relative" ptsTypes="AA">
                                      <p:cBhvr>
                                        <p:cTn id="14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7136 -0.00301 L -0.54393 -0.0030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8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spbfotos.ru/data/media/13/DSC_8396s.jpg"/>
          <p:cNvPicPr>
            <a:picLocks noChangeAspect="1" noChangeArrowheads="1"/>
          </p:cNvPicPr>
          <p:nvPr/>
        </p:nvPicPr>
        <p:blipFill>
          <a:blip r:embed="rId2" cstate="print"/>
          <a:srcRect b="5555"/>
          <a:stretch>
            <a:fillRect/>
          </a:stretch>
        </p:blipFill>
        <p:spPr bwMode="auto">
          <a:xfrm>
            <a:off x="1500166" y="0"/>
            <a:ext cx="6006311" cy="6858000"/>
          </a:xfrm>
          <a:prstGeom prst="rect">
            <a:avLst/>
          </a:prstGeom>
          <a:noFill/>
        </p:spPr>
      </p:pic>
      <p:pic>
        <p:nvPicPr>
          <p:cNvPr id="5" name="Picture 2" descr="http://www.spbfotos.ru/data/media/13/DSC_8396s.jpg"/>
          <p:cNvPicPr>
            <a:picLocks noChangeAspect="1" noChangeArrowheads="1"/>
          </p:cNvPicPr>
          <p:nvPr/>
        </p:nvPicPr>
        <p:blipFill>
          <a:blip r:embed="rId2" cstate="print"/>
          <a:srcRect l="60658" b="5555"/>
          <a:stretch>
            <a:fillRect/>
          </a:stretch>
        </p:blipFill>
        <p:spPr bwMode="auto">
          <a:xfrm>
            <a:off x="6781027" y="0"/>
            <a:ext cx="2362973" cy="6858000"/>
          </a:xfrm>
          <a:prstGeom prst="rect">
            <a:avLst/>
          </a:prstGeom>
          <a:noFill/>
        </p:spPr>
      </p:pic>
      <p:pic>
        <p:nvPicPr>
          <p:cNvPr id="6" name="Picture 2" descr="http://www.spbfotos.ru/data/media/13/DSC_8396s.jpg"/>
          <p:cNvPicPr>
            <a:picLocks noChangeAspect="1" noChangeArrowheads="1"/>
          </p:cNvPicPr>
          <p:nvPr/>
        </p:nvPicPr>
        <p:blipFill>
          <a:blip r:embed="rId2" cstate="print"/>
          <a:srcRect l="60658" b="5555"/>
          <a:stretch>
            <a:fillRect/>
          </a:stretch>
        </p:blipFill>
        <p:spPr bwMode="auto">
          <a:xfrm flipH="1">
            <a:off x="0" y="0"/>
            <a:ext cx="2362973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5429264"/>
            <a:ext cx="9144000" cy="142873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17cf4c75a7617f6dc9951553ed8d0d2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3571876"/>
            <a:ext cx="1398348" cy="1652593"/>
          </a:xfrm>
          <a:prstGeom prst="rect">
            <a:avLst/>
          </a:prstGeom>
        </p:spPr>
      </p:pic>
      <p:pic>
        <p:nvPicPr>
          <p:cNvPr id="25608" name="Picture 8" descr="http://www.interface.ru/iarticle/img/23549_45175289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500438"/>
            <a:ext cx="2566965" cy="1712720"/>
          </a:xfrm>
          <a:prstGeom prst="rect">
            <a:avLst/>
          </a:prstGeom>
          <a:noFill/>
        </p:spPr>
      </p:pic>
      <p:sp>
        <p:nvSpPr>
          <p:cNvPr id="11" name="Пятно 1 10"/>
          <p:cNvSpPr/>
          <p:nvPr/>
        </p:nvSpPr>
        <p:spPr>
          <a:xfrm rot="21281923">
            <a:off x="2235591" y="3481661"/>
            <a:ext cx="4406436" cy="3752330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pic>
        <p:nvPicPr>
          <p:cNvPr id="12" name="Рисунок 11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13" name="Выноска-облако 12"/>
          <p:cNvSpPr/>
          <p:nvPr/>
        </p:nvSpPr>
        <p:spPr>
          <a:xfrm>
            <a:off x="3643306" y="428604"/>
            <a:ext cx="2135207" cy="1000132"/>
          </a:xfrm>
          <a:prstGeom prst="cloudCallout">
            <a:avLst>
              <a:gd name="adj1" fmla="val 130560"/>
              <a:gd name="adj2" fmla="val -5994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8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86512" y="1533465"/>
            <a:ext cx="2857488" cy="4708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 Narrow" pitchFamily="34" charset="0"/>
              </a:rPr>
              <a:t>Арки и выезды из дворов - места скрытой опасности!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В крупных городах местом повышенной опасности являются арки, через которые из дворов на проезжую часть выезжают машины. Не допускайте, чтобы ребенок бежал мимо арки впереди взрослого: его необходимо держать за руку.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Arial Narrow" pitchFamily="34" charset="0"/>
            </a:endParaRPr>
          </a:p>
        </p:txBody>
      </p:sp>
      <p:pic>
        <p:nvPicPr>
          <p:cNvPr id="15" name="Рисунок 14" descr="animashki-transport-424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flipH="1">
            <a:off x="9429784" y="6000768"/>
            <a:ext cx="1238250" cy="638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20167E-6 C -0.11823 0.0414 -0.23646 0.0828 -0.18924 0.10847 C -0.14201 0.13414 0.20452 0.14616 0.28316 0.15356 " pathEditMode="relative" ptsTypes="a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6503E-6 C -0.02431 0.06823 -0.04861 0.13668 -0.05834 0.16397 " pathEditMode="relative" ptsTypes="aA">
                                      <p:cBhvr>
                                        <p:cTn id="12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7136 -0.00301 L -0.54393 -0.0030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Интернет-ресурсы</a:t>
            </a:r>
            <a:endParaRPr lang="ru-RU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>
                <a:hlinkClick r:id="rId2"/>
              </a:rPr>
              <a:t>http://www.bezformata.ru/content/Images/000/005/952/image5952125.jpg</a:t>
            </a:r>
            <a:r>
              <a:rPr lang="ru-RU" dirty="0" smtClean="0"/>
              <a:t> знак</a:t>
            </a:r>
          </a:p>
          <a:p>
            <a:r>
              <a:rPr lang="en-US" dirty="0" smtClean="0">
                <a:hlinkClick r:id="rId3"/>
              </a:rPr>
              <a:t>http://cs5597.userapi.com/u6851060/-6/x_ed604168.jpg</a:t>
            </a:r>
            <a:r>
              <a:rPr lang="ru-RU" dirty="0" smtClean="0"/>
              <a:t> знак</a:t>
            </a:r>
          </a:p>
          <a:p>
            <a:r>
              <a:rPr lang="en-US" dirty="0" smtClean="0">
                <a:hlinkClick r:id="rId4"/>
              </a:rPr>
              <a:t>http://s4.images.drive2.ru/user.blog.photos/x2/4400/000/000/053/ed5/88cd230e733e0da9-main.jpg</a:t>
            </a:r>
            <a:r>
              <a:rPr lang="ru-RU" dirty="0" smtClean="0"/>
              <a:t> знак</a:t>
            </a:r>
          </a:p>
          <a:p>
            <a:r>
              <a:rPr lang="ru-RU" u="sng" dirty="0" smtClean="0">
                <a:hlinkClick r:id="rId5"/>
              </a:rPr>
              <a:t>http://torrents.exetel.ru/proxy/i13.fastpic.ru/big/2010/1210/6b/4c67c441d8c924845b90315a3672f46b.jpg</a:t>
            </a:r>
            <a:r>
              <a:rPr lang="ru-RU" u="sng" dirty="0" smtClean="0"/>
              <a:t> </a:t>
            </a:r>
            <a:r>
              <a:rPr lang="ru-RU" dirty="0" smtClean="0"/>
              <a:t>Дядя Степа</a:t>
            </a:r>
          </a:p>
          <a:p>
            <a:r>
              <a:rPr lang="ru-RU" u="sng" dirty="0" smtClean="0">
                <a:hlinkClick r:id="rId6"/>
              </a:rPr>
              <a:t>http://animo2.ucoz.ru/_ph/18/1/953904081.jpg</a:t>
            </a:r>
            <a:r>
              <a:rPr lang="ru-RU" dirty="0" smtClean="0"/>
              <a:t> дети</a:t>
            </a:r>
          </a:p>
          <a:p>
            <a:r>
              <a:rPr lang="ru-RU" u="sng" dirty="0" smtClean="0">
                <a:hlinkClick r:id="rId7"/>
              </a:rPr>
              <a:t>http://animo2.ucoz.ru/_ph/18/1/718789503.jpg</a:t>
            </a:r>
            <a:r>
              <a:rPr lang="ru-RU" dirty="0" smtClean="0"/>
              <a:t> мама</a:t>
            </a:r>
          </a:p>
          <a:p>
            <a:r>
              <a:rPr lang="ru-RU" u="sng" dirty="0" smtClean="0">
                <a:hlinkClick r:id="rId8"/>
              </a:rPr>
              <a:t>http://smayls.ru/data/smiles/smayliki-transports-294.gif</a:t>
            </a:r>
            <a:r>
              <a:rPr lang="ru-RU" u="sng" dirty="0" smtClean="0"/>
              <a:t>  </a:t>
            </a:r>
            <a:r>
              <a:rPr lang="ru-RU" dirty="0" smtClean="0"/>
              <a:t>машина с прицепом</a:t>
            </a:r>
          </a:p>
          <a:p>
            <a:r>
              <a:rPr lang="ru-RU" u="sng" dirty="0" smtClean="0">
                <a:hlinkClick r:id="rId9"/>
              </a:rPr>
              <a:t>http://grand-co.ru/d/71537/d/1142_1.jpg</a:t>
            </a:r>
            <a:r>
              <a:rPr lang="ru-RU" u="sng" dirty="0" smtClean="0"/>
              <a:t> </a:t>
            </a:r>
            <a:r>
              <a:rPr lang="ru-RU" dirty="0" smtClean="0"/>
              <a:t>разметка</a:t>
            </a:r>
          </a:p>
          <a:p>
            <a:r>
              <a:rPr lang="en-US" dirty="0" smtClean="0">
                <a:hlinkClick r:id="rId10"/>
              </a:rPr>
              <a:t>http://im0-tub-ru.yandex.net/i?id=340390070-53-72&amp;n=21</a:t>
            </a:r>
            <a:r>
              <a:rPr lang="ru-RU" dirty="0" smtClean="0"/>
              <a:t> тротуар</a:t>
            </a:r>
          </a:p>
          <a:p>
            <a:r>
              <a:rPr lang="en-US" dirty="0" smtClean="0">
                <a:hlinkClick r:id="rId11"/>
              </a:rPr>
              <a:t>http://</a:t>
            </a:r>
            <a:r>
              <a:rPr lang="ru-RU" dirty="0" err="1" smtClean="0">
                <a:hlinkClick r:id="rId11"/>
              </a:rPr>
              <a:t>автороссия.рф</a:t>
            </a:r>
            <a:r>
              <a:rPr lang="ru-RU" dirty="0" smtClean="0">
                <a:hlinkClick r:id="rId11"/>
              </a:rPr>
              <a:t>/</a:t>
            </a:r>
            <a:r>
              <a:rPr lang="en-US" dirty="0" err="1" smtClean="0">
                <a:hlinkClick r:id="rId11"/>
              </a:rPr>
              <a:t>wp</a:t>
            </a:r>
            <a:r>
              <a:rPr lang="en-US" dirty="0" smtClean="0">
                <a:hlinkClick r:id="rId11"/>
              </a:rPr>
              <a:t>-content/gallery/</a:t>
            </a:r>
            <a:r>
              <a:rPr lang="en-US" dirty="0" err="1" smtClean="0">
                <a:hlinkClick r:id="rId11"/>
              </a:rPr>
              <a:t>gorizontalnaya-razmetka</a:t>
            </a:r>
            <a:r>
              <a:rPr lang="en-US" dirty="0" smtClean="0">
                <a:hlinkClick r:id="rId11"/>
              </a:rPr>
              <a:t>/r_02.jpg</a:t>
            </a:r>
            <a:r>
              <a:rPr lang="ru-RU" dirty="0" smtClean="0"/>
              <a:t> дорожная разметка</a:t>
            </a:r>
          </a:p>
          <a:p>
            <a:r>
              <a:rPr lang="en-US" dirty="0" smtClean="0">
                <a:hlinkClick r:id="rId12"/>
              </a:rPr>
              <a:t>http://www.chicagonow.com/blogs/non-profit-chicago/School-Bus2.jpg</a:t>
            </a:r>
            <a:r>
              <a:rPr lang="ru-RU" dirty="0" smtClean="0"/>
              <a:t> автобус</a:t>
            </a:r>
          </a:p>
          <a:p>
            <a:r>
              <a:rPr lang="en-US" dirty="0" smtClean="0">
                <a:hlinkClick r:id="rId13"/>
              </a:rPr>
              <a:t>http://achesside.kloop.kg/files/2009/12/avt-768x1024.jpg</a:t>
            </a:r>
            <a:r>
              <a:rPr lang="ru-RU" dirty="0" smtClean="0"/>
              <a:t> знак остановка автобуса</a:t>
            </a:r>
          </a:p>
          <a:p>
            <a:r>
              <a:rPr lang="en-US" dirty="0" smtClean="0">
                <a:hlinkClick r:id="rId14"/>
              </a:rPr>
              <a:t>http://speckycdn.sdm.netdna-cdn.com/wp-content/uploads/2010/03/illustrator_drawing_tut_35.jpg</a:t>
            </a:r>
            <a:r>
              <a:rPr lang="ru-RU" dirty="0" smtClean="0"/>
              <a:t>  дерево</a:t>
            </a:r>
          </a:p>
          <a:p>
            <a:r>
              <a:rPr lang="en-US" dirty="0" smtClean="0">
                <a:hlinkClick r:id="rId15"/>
              </a:rPr>
              <a:t>http://im2-tub-ru.yandex.net/i?id=297280221-61-72&amp;n=21</a:t>
            </a:r>
            <a:r>
              <a:rPr lang="ru-RU" dirty="0" smtClean="0"/>
              <a:t> арка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1386890.jpg"/>
          <p:cNvPicPr>
            <a:picLocks noChangeAspect="1"/>
          </p:cNvPicPr>
          <p:nvPr/>
        </p:nvPicPr>
        <p:blipFill>
          <a:blip r:embed="rId2" cstate="print"/>
          <a:srcRect l="13427"/>
          <a:stretch>
            <a:fillRect/>
          </a:stretch>
        </p:blipFill>
        <p:spPr>
          <a:xfrm>
            <a:off x="0" y="2468880"/>
            <a:ext cx="5066374" cy="438912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500430" y="2357430"/>
            <a:ext cx="58579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Нам, ребята, расскажите,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Почему же с давних пор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Малыши в Москве прозвали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Дядю Стёпу – Светофор?</a:t>
            </a:r>
            <a:r>
              <a:rPr lang="ru-RU" sz="3200" dirty="0" smtClean="0">
                <a:latin typeface="Arial Narrow" pitchFamily="34" charset="0"/>
              </a:rPr>
              <a:t/>
            </a:r>
            <a:br>
              <a:rPr lang="ru-RU" sz="3200" dirty="0" smtClean="0">
                <a:latin typeface="Arial Narrow" pitchFamily="34" charset="0"/>
              </a:rPr>
            </a:br>
            <a:r>
              <a:rPr lang="ru-RU" sz="3200" dirty="0" smtClean="0">
                <a:latin typeface="Arial Narrow" pitchFamily="34" charset="0"/>
              </a:rPr>
              <a:t> </a:t>
            </a:r>
            <a:br>
              <a:rPr lang="ru-RU" sz="3200" dirty="0" smtClean="0">
                <a:latin typeface="Arial Narrow" pitchFamily="34" charset="0"/>
              </a:rPr>
            </a:br>
            <a:endParaRPr lang="ru-RU" sz="3200" dirty="0">
              <a:latin typeface="Arial Narrow" pitchFamily="34" charset="0"/>
            </a:endParaRPr>
          </a:p>
        </p:txBody>
      </p:sp>
      <p:pic>
        <p:nvPicPr>
          <p:cNvPr id="4" name="Рисунок 3" descr="676316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148" y="357165"/>
            <a:ext cx="1015268" cy="27860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358214" y="3000372"/>
            <a:ext cx="71438" cy="38576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71472" y="357166"/>
            <a:ext cx="585791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Кто не знает дядю Стёпу?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Дядя Стёпа всем знаком!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Знают все, что дядя Стёпа</a:t>
            </a:r>
            <a:b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Arial Narrow" pitchFamily="34" charset="0"/>
              </a:rPr>
              <a:t>Был когда-то моряком.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95390408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286124"/>
            <a:ext cx="1857375" cy="1285875"/>
          </a:xfrm>
          <a:prstGeom prst="rect">
            <a:avLst/>
          </a:prstGeom>
        </p:spPr>
      </p:pic>
      <p:sp>
        <p:nvSpPr>
          <p:cNvPr id="8" name="Выноска-облако 7"/>
          <p:cNvSpPr/>
          <p:nvPr/>
        </p:nvSpPr>
        <p:spPr>
          <a:xfrm>
            <a:off x="3714712" y="1643050"/>
            <a:ext cx="5215006" cy="3786214"/>
          </a:xfrm>
          <a:prstGeom prst="cloudCallout">
            <a:avLst>
              <a:gd name="adj1" fmla="val -77989"/>
              <a:gd name="adj2" fmla="val -5202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  <a:t>На пути ребят – дорога,</a:t>
            </a:r>
            <a:b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  <a:t>Транспорт ездит быстро, много.</a:t>
            </a:r>
            <a:b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  <a:t>Светофора рядом нет,</a:t>
            </a:r>
            <a:b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Arial Narrow" pitchFamily="34" charset="0"/>
              </a:rPr>
              <a:t>Знак дорожный даст совет.</a:t>
            </a:r>
          </a:p>
          <a:p>
            <a:pPr algn="ctr"/>
            <a:endParaRPr lang="ru-RU" sz="2400" dirty="0" smtClean="0">
              <a:latin typeface="Arial Narrow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 Narrow" pitchFamily="34" charset="0"/>
              </a:rPr>
              <a:t>Какой это знак?</a:t>
            </a:r>
            <a:r>
              <a:rPr lang="ru-RU" sz="2400" dirty="0" smtClean="0">
                <a:latin typeface="Arial Narrow" pitchFamily="34" charset="0"/>
              </a:rPr>
              <a:t/>
            </a:r>
            <a:br>
              <a:rPr lang="ru-RU" sz="2400" dirty="0" smtClean="0">
                <a:latin typeface="Arial Narrow" pitchFamily="34" charset="0"/>
              </a:rPr>
            </a:br>
            <a:endParaRPr lang="ru-RU" sz="2400" dirty="0"/>
          </a:p>
        </p:txBody>
      </p:sp>
      <p:pic>
        <p:nvPicPr>
          <p:cNvPr id="4" name="Рисунок 3" descr="676316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148" y="357165"/>
            <a:ext cx="1015268" cy="278608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358214" y="3000372"/>
            <a:ext cx="71438" cy="38576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4c67c441d8c924845b90315a3672f46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3619494" cy="2714620"/>
          </a:xfrm>
          <a:prstGeom prst="rect">
            <a:avLst/>
          </a:prstGeom>
          <a:effectLst>
            <a:softEdge rad="635000"/>
          </a:effectLst>
        </p:spPr>
      </p:pic>
      <p:grpSp>
        <p:nvGrpSpPr>
          <p:cNvPr id="14" name="Группа 13"/>
          <p:cNvGrpSpPr/>
          <p:nvPr/>
        </p:nvGrpSpPr>
        <p:grpSpPr>
          <a:xfrm>
            <a:off x="571472" y="4786322"/>
            <a:ext cx="6574912" cy="2071678"/>
            <a:chOff x="571472" y="4786322"/>
            <a:chExt cx="6574912" cy="2071678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571472" y="5424541"/>
              <a:ext cx="6574912" cy="1433459"/>
              <a:chOff x="571472" y="5424541"/>
              <a:chExt cx="6574912" cy="1433459"/>
            </a:xfrm>
          </p:grpSpPr>
          <p:pic>
            <p:nvPicPr>
              <p:cNvPr id="9" name="Picture 4" descr="http://primamedia.ru/files/101221.jp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23611" t="9259" r="23611" b="20370"/>
              <a:stretch>
                <a:fillRect/>
              </a:stretch>
            </p:blipFill>
            <p:spPr bwMode="auto">
              <a:xfrm>
                <a:off x="571472" y="5429264"/>
                <a:ext cx="1428736" cy="142873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  <p:pic>
            <p:nvPicPr>
              <p:cNvPr id="3074" name="Picture 2" descr="http://cs5597.userapi.com/u6851060/-6/x_ed604168.jp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b="16666"/>
              <a:stretch>
                <a:fillRect/>
              </a:stretch>
            </p:blipFill>
            <p:spPr bwMode="auto">
              <a:xfrm>
                <a:off x="2857488" y="5424541"/>
                <a:ext cx="1609711" cy="143345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  <p:pic>
            <p:nvPicPr>
              <p:cNvPr id="3076" name="Picture 4" descr="http://www.bezformata.ru/content/Images/000/005/952/image5952125.jp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5357818" y="5429264"/>
                <a:ext cx="1788566" cy="142873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solidFill>
                  <a:srgbClr val="FFFFFF"/>
                </a:solidFill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</p:grpSp>
        <p:sp>
          <p:nvSpPr>
            <p:cNvPr id="11" name="TextBox 10"/>
            <p:cNvSpPr txBox="1"/>
            <p:nvPr/>
          </p:nvSpPr>
          <p:spPr>
            <a:xfrm>
              <a:off x="1000100" y="4786322"/>
              <a:ext cx="642942" cy="46166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latin typeface="Arial Narrow" pitchFamily="34" charset="0"/>
                </a:rPr>
                <a:t>1</a:t>
              </a:r>
              <a:endParaRPr lang="ru-RU" sz="2400" b="1" dirty="0">
                <a:latin typeface="Arial Narrow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57554" y="4786322"/>
              <a:ext cx="642942" cy="46166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latin typeface="Arial Narrow" pitchFamily="34" charset="0"/>
                </a:rPr>
                <a:t>2</a:t>
              </a:r>
              <a:endParaRPr lang="ru-RU" sz="2400" b="1" dirty="0">
                <a:latin typeface="Arial Narrow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00760" y="4786322"/>
              <a:ext cx="642942" cy="46166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>
                  <a:latin typeface="Arial Narrow" pitchFamily="34" charset="0"/>
                </a:rPr>
                <a:t>3</a:t>
              </a:r>
              <a:endParaRPr lang="ru-RU" sz="2400" b="1" dirty="0"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763E-6 C 0.05209 0.03145 0.10417 0.06289 0.15538 0.08 C 0.2066 0.09711 0.28316 0.07538 0.30782 0.10243 C 0.33247 0.12948 0.2757 0.21295 0.30313 0.24185 C 0.33056 0.27075 0.40938 0.28023 0.4724 0.27653 C 0.53542 0.27283 0.62986 0.20694 0.6816 0.21919 C 0.73334 0.23145 0.71372 0.32902 0.78316 0.35029 C 0.85261 0.37156 1.04584 0.34705 1.09844 0.34636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900" y="1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ache.zr.ru/wpfiles/uploads/2011/07/201107200839_biez_imieni-575x3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8137" cy="6858000"/>
          </a:xfrm>
          <a:prstGeom prst="rect">
            <a:avLst/>
          </a:prstGeom>
          <a:noFill/>
        </p:spPr>
      </p:pic>
      <p:pic>
        <p:nvPicPr>
          <p:cNvPr id="3" name="Рисунок 2" descr="95390408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3571876"/>
            <a:ext cx="1857375" cy="1285875"/>
          </a:xfrm>
          <a:prstGeom prst="rect">
            <a:avLst/>
          </a:prstGeom>
        </p:spPr>
      </p:pic>
      <p:pic>
        <p:nvPicPr>
          <p:cNvPr id="4" name="Рисунок 3" descr="7187895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01050" y="3214686"/>
            <a:ext cx="742950" cy="1019175"/>
          </a:xfrm>
          <a:prstGeom prst="rect">
            <a:avLst/>
          </a:prstGeom>
        </p:spPr>
      </p:pic>
      <p:pic>
        <p:nvPicPr>
          <p:cNvPr id="6" name="Рисунок 5" descr="smayliki-transports-294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2500362" y="4071942"/>
            <a:ext cx="2829665" cy="862017"/>
          </a:xfrm>
          <a:prstGeom prst="rect">
            <a:avLst/>
          </a:prstGeom>
        </p:spPr>
      </p:pic>
      <p:pic>
        <p:nvPicPr>
          <p:cNvPr id="1028" name="Picture 4" descr="http://primamedia.ru/files/101221.jpg"/>
          <p:cNvPicPr>
            <a:picLocks noChangeAspect="1" noChangeArrowheads="1"/>
          </p:cNvPicPr>
          <p:nvPr/>
        </p:nvPicPr>
        <p:blipFill>
          <a:blip r:embed="rId6" cstate="print"/>
          <a:srcRect l="23611" t="9259" r="23611" b="20370"/>
          <a:stretch>
            <a:fillRect/>
          </a:stretch>
        </p:blipFill>
        <p:spPr bwMode="auto">
          <a:xfrm>
            <a:off x="7072330" y="2285992"/>
            <a:ext cx="785818" cy="78581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429520" y="3071810"/>
            <a:ext cx="71438" cy="16430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smayliki-transports-294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3108" y="5143512"/>
            <a:ext cx="2829665" cy="862017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0" y="0"/>
            <a:ext cx="7715272" cy="3857628"/>
            <a:chOff x="0" y="0"/>
            <a:chExt cx="7715272" cy="3857628"/>
          </a:xfrm>
        </p:grpSpPr>
        <p:pic>
          <p:nvPicPr>
            <p:cNvPr id="10" name="Рисунок 9" descr="4c67c441d8c924845b90315a3672f46b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0"/>
              <a:ext cx="4953003" cy="3714752"/>
            </a:xfrm>
            <a:prstGeom prst="rect">
              <a:avLst/>
            </a:prstGeom>
            <a:effectLst>
              <a:softEdge rad="635000"/>
            </a:effectLst>
          </p:spPr>
        </p:pic>
        <p:sp>
          <p:nvSpPr>
            <p:cNvPr id="11" name="Выноска-облако 10"/>
            <p:cNvSpPr/>
            <p:nvPr/>
          </p:nvSpPr>
          <p:spPr>
            <a:xfrm>
              <a:off x="3714712" y="2357430"/>
              <a:ext cx="4000560" cy="1500198"/>
            </a:xfrm>
            <a:prstGeom prst="cloudCallout">
              <a:avLst>
                <a:gd name="adj1" fmla="val -61823"/>
                <a:gd name="adj2" fmla="val -4048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atin typeface="Arial Narrow" pitchFamily="34" charset="0"/>
                </a:rPr>
                <a:t>Были ли нарушения?</a:t>
              </a:r>
              <a:endParaRPr lang="ru-RU" sz="2400" dirty="0"/>
            </a:p>
          </p:txBody>
        </p:sp>
      </p:grpSp>
      <p:sp>
        <p:nvSpPr>
          <p:cNvPr id="13" name="Выноска-облако 12"/>
          <p:cNvSpPr/>
          <p:nvPr/>
        </p:nvSpPr>
        <p:spPr>
          <a:xfrm>
            <a:off x="3714744" y="2357430"/>
            <a:ext cx="4000560" cy="1500198"/>
          </a:xfrm>
          <a:prstGeom prst="cloudCallout">
            <a:avLst>
              <a:gd name="adj1" fmla="val -61823"/>
              <a:gd name="adj2" fmla="val -4048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Arial Narrow" pitchFamily="34" charset="0"/>
              </a:rPr>
              <a:t>А знаете сколько ловушек готовит дорога пешеходам?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60116E-6 L 0.44097 0.167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00" y="84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2266 C -0.14636 -0.00185 -0.29237 0.01966 -0.37639 0.02313 C -0.46042 0.0266 -0.46511 -3.19149E-6 -0.50469 -0.00347 C -0.54445 -0.00693 -0.57327 0.00417 -0.61476 0.00393 C -0.65643 0.00347 -0.72691 -0.00601 -0.75417 -0.0074 C -0.78143 -0.00855 -0.72535 0.00602 -0.77865 -0.00347 C -0.83195 -0.01295 -1.02327 -0.05481 -1.07362 -0.06406 " pathEditMode="relative" rAng="0" ptsTypes="aaaaaaA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700" y="4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83237E-6 L -0.68125 0.51492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00" y="257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816 0.01272 L 0.85122 0.18705 " pathEditMode="relative" ptsTypes="AA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rand-co.ru/d/71537/d/1142_1.jpg"/>
          <p:cNvPicPr>
            <a:picLocks noChangeAspect="1" noChangeArrowheads="1"/>
          </p:cNvPicPr>
          <p:nvPr/>
        </p:nvPicPr>
        <p:blipFill>
          <a:blip r:embed="rId3" cstate="print"/>
          <a:srcRect l="1667" t="13333" r="2093" b="8333"/>
          <a:stretch>
            <a:fillRect/>
          </a:stretch>
        </p:blipFill>
        <p:spPr bwMode="auto">
          <a:xfrm>
            <a:off x="0" y="1500174"/>
            <a:ext cx="9144000" cy="3929090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2786050" y="285728"/>
            <a:ext cx="2135207" cy="1000132"/>
          </a:xfrm>
          <a:prstGeom prst="cloudCallout">
            <a:avLst>
              <a:gd name="adj1" fmla="val -93447"/>
              <a:gd name="adj2" fmla="val -388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1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12" y="0"/>
            <a:ext cx="2857488" cy="55399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Главная опасность - </a:t>
            </a:r>
            <a:r>
              <a:rPr lang="ru-RU" b="1" cap="all" dirty="0" smtClean="0">
                <a:solidFill>
                  <a:srgbClr val="C00000"/>
                </a:solidFill>
                <a:latin typeface="Arial Narrow" pitchFamily="34" charset="0"/>
              </a:rPr>
              <a:t>стоящая машина</a:t>
            </a: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!</a:t>
            </a:r>
          </a:p>
          <a:p>
            <a:pPr algn="just"/>
            <a:r>
              <a:rPr lang="ru-RU" dirty="0" smtClean="0">
                <a:latin typeface="Arial Narrow" pitchFamily="34" charset="0"/>
              </a:rPr>
              <a:t/>
            </a:r>
            <a:br>
              <a:rPr lang="ru-RU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Стоящая машина опасна: она может закрывать собой другой автомобиль, который движется с большой скоростью, мешает вовремя заметить опасность. Нельзя выходить на дорогу из-за стоящих машин. В крайнем случае, нужно осторожно выглянуть из-за стоящего автомобиля, убедиться, что опасность не угрожает и только тогда переходить дорогу.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11" name="Рисунок 10" descr="smayliki-transports-294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428660" y="3714752"/>
            <a:ext cx="3079796" cy="938216"/>
          </a:xfrm>
          <a:prstGeom prst="rect">
            <a:avLst/>
          </a:prstGeom>
        </p:spPr>
      </p:pic>
      <p:pic>
        <p:nvPicPr>
          <p:cNvPr id="12" name="Рисунок 11" descr="smayliki-transports-265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-1500230" y="4857760"/>
            <a:ext cx="952500" cy="419100"/>
          </a:xfrm>
          <a:prstGeom prst="rect">
            <a:avLst/>
          </a:prstGeom>
        </p:spPr>
      </p:pic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H="1">
            <a:off x="0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14744" y="-928718"/>
            <a:ext cx="762000" cy="1228725"/>
          </a:xfrm>
          <a:prstGeom prst="rect">
            <a:avLst/>
          </a:prstGeom>
        </p:spPr>
      </p:pic>
      <p:sp>
        <p:nvSpPr>
          <p:cNvPr id="14" name="Пятно 1 13"/>
          <p:cNvSpPr/>
          <p:nvPr/>
        </p:nvSpPr>
        <p:spPr>
          <a:xfrm>
            <a:off x="2214546" y="1142984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9144000" y="1643050"/>
            <a:ext cx="1238250" cy="63817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3432E-7 L -0.00313 0.47178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236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5313 0.01179 L 1.22639 0.01179 " pathEditMode="relative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7136 -0.00301 L -0.39427 -0.00301 " pathEditMode="relative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8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автороссия.рф/wp-content/gallery/gorizontalnaya-razmetka/r_02.jpg"/>
          <p:cNvPicPr>
            <a:picLocks noChangeAspect="1" noChangeArrowheads="1"/>
          </p:cNvPicPr>
          <p:nvPr/>
        </p:nvPicPr>
        <p:blipFill>
          <a:blip r:embed="rId3" cstate="print"/>
          <a:srcRect t="24444" b="13333"/>
          <a:stretch>
            <a:fillRect/>
          </a:stretch>
        </p:blipFill>
        <p:spPr bwMode="auto">
          <a:xfrm>
            <a:off x="0" y="857232"/>
            <a:ext cx="9019360" cy="5143536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" y="0"/>
            <a:ext cx="9144000" cy="1510014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6143636" y="642918"/>
            <a:ext cx="45719" cy="7858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857620" y="5857868"/>
            <a:ext cx="2135207" cy="1000132"/>
          </a:xfrm>
          <a:prstGeom prst="cloudCallout">
            <a:avLst>
              <a:gd name="adj1" fmla="val 114748"/>
              <a:gd name="adj2" fmla="val -5009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2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5336881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86512" y="357166"/>
            <a:ext cx="762000" cy="122872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pic>
        <p:nvPicPr>
          <p:cNvPr id="1032" name="Picture 8" descr="http://achesside.kloop.kg/files/2009/12/avt-768x102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29322" y="0"/>
            <a:ext cx="482585" cy="642917"/>
          </a:xfrm>
          <a:prstGeom prst="rect">
            <a:avLst/>
          </a:prstGeom>
          <a:noFill/>
        </p:spPr>
      </p:pic>
      <p:pic>
        <p:nvPicPr>
          <p:cNvPr id="21" name="Рисунок 20" descr="17cf4c75a7617f6dc9951553ed8d0d2a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72330" y="714356"/>
            <a:ext cx="733425" cy="866775"/>
          </a:xfrm>
          <a:prstGeom prst="rect">
            <a:avLst/>
          </a:prstGeom>
        </p:spPr>
      </p:pic>
      <p:pic>
        <p:nvPicPr>
          <p:cNvPr id="24" name="Рисунок 23" descr="smayliki-transports-265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-1714544" y="2928934"/>
            <a:ext cx="952500" cy="419100"/>
          </a:xfrm>
          <a:prstGeom prst="rect">
            <a:avLst/>
          </a:prstGeom>
        </p:spPr>
      </p:pic>
      <p:pic>
        <p:nvPicPr>
          <p:cNvPr id="1030" name="Picture 6" descr="http://www.chicagonow.com/blogs/non-profit-chicago/School-Bus2.jpg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0" y="571480"/>
            <a:ext cx="3100409" cy="2214578"/>
          </a:xfrm>
          <a:prstGeom prst="rect">
            <a:avLst/>
          </a:prstGeom>
          <a:noFill/>
        </p:spPr>
      </p:pic>
      <p:sp>
        <p:nvSpPr>
          <p:cNvPr id="22" name="Пятно 1 21"/>
          <p:cNvSpPr/>
          <p:nvPr/>
        </p:nvSpPr>
        <p:spPr>
          <a:xfrm>
            <a:off x="6429388" y="1643050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pic>
        <p:nvPicPr>
          <p:cNvPr id="27" name="Рисунок 26" descr="2271ffd58084bf4f2442865240825341.gif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42910" y="-71462"/>
            <a:ext cx="1428750" cy="1781175"/>
          </a:xfrm>
          <a:prstGeom prst="rect">
            <a:avLst/>
          </a:prstGeom>
        </p:spPr>
      </p:pic>
      <p:pic>
        <p:nvPicPr>
          <p:cNvPr id="25" name="Picture 4" descr="http://primamedia.ru/files/101221.jpg"/>
          <p:cNvPicPr>
            <a:picLocks noChangeAspect="1" noChangeArrowheads="1"/>
          </p:cNvPicPr>
          <p:nvPr/>
        </p:nvPicPr>
        <p:blipFill>
          <a:blip r:embed="rId13" cstate="print"/>
          <a:srcRect l="23611" t="9259" r="23611" b="20370"/>
          <a:stretch>
            <a:fillRect/>
          </a:stretch>
        </p:blipFill>
        <p:spPr bwMode="auto">
          <a:xfrm>
            <a:off x="1000100" y="0"/>
            <a:ext cx="642942" cy="64291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1533489"/>
            <a:ext cx="2857488" cy="53245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cap="all" dirty="0" smtClean="0">
                <a:solidFill>
                  <a:srgbClr val="FF0000"/>
                </a:solidFill>
                <a:latin typeface="Arial Narrow" pitchFamily="34" charset="0"/>
              </a:rPr>
              <a:t>Не обходите стоящий автобус ни спереди, ни сзади!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Стоящий автобус закрывает собою участок дороги, по которому в тот момент, когда вы решили ее перейти, может проезжать автомобиль. Кроме того, люди около остановки обычно спешат и забывают о безопасности. От остановки надо двигаться в сторону ближайшего пешеходного перехода.</a:t>
            </a:r>
            <a:endParaRPr lang="ru-RU" sz="2000" dirty="0">
              <a:latin typeface="Arial Narrow" pitchFamily="34" charset="0"/>
            </a:endParaRPr>
          </a:p>
        </p:txBody>
      </p:sp>
      <p:sp>
        <p:nvSpPr>
          <p:cNvPr id="14" name="Пятно 1 13"/>
          <p:cNvSpPr/>
          <p:nvPr/>
        </p:nvSpPr>
        <p:spPr>
          <a:xfrm>
            <a:off x="2214546" y="1285860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H="1">
            <a:off x="1285852" y="642918"/>
            <a:ext cx="97157" cy="7858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лево 27"/>
          <p:cNvSpPr/>
          <p:nvPr/>
        </p:nvSpPr>
        <p:spPr>
          <a:xfrm>
            <a:off x="2357422" y="428604"/>
            <a:ext cx="3357586" cy="428628"/>
          </a:xfrm>
          <a:prstGeom prst="lef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 flipH="1">
            <a:off x="10787106" y="2500306"/>
            <a:ext cx="1238250" cy="6381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31214E-6 L -0.42222 0.003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00" y="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01493 0.12717 C 0.04201 0.09133 0.06909 0.05595 0.10868 0.04208 C 0.14826 0.02821 0.23698 -0.00578 0.25312 0.04416 C 0.26927 0.0941 0.21354 0.29248 0.20555 0.34243 " pathEditMode="relative" rAng="0" ptsTypes="aaaA">
                                      <p:cBhvr>
                                        <p:cTn id="16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0" y="41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1.66667E-6 0.04416 C -0.04149 -0.00833 -0.08264 -0.06035 -0.13038 -0.07399 C -0.17812 -0.08763 -0.25139 -0.10174 -0.28715 -0.03792 C -0.32291 0.02612 -0.33489 0.25133 -0.34496 0.31121 " pathEditMode="relative" rAng="0" ptsTypes="aaaA">
                                      <p:cBhvr>
                                        <p:cTn id="1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0" y="61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0.05313 0.01179 L 1.22639 0.01179 " pathEditMode="relative" ptsTypes="AA"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07136 -0.00301 L -0.39427 -0.00301 " pathEditMode="relative" ptsTypes="A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mph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22" grpId="0" animBg="1"/>
      <p:bldP spid="8" grpId="0" animBg="1"/>
      <p:bldP spid="14" grpId="0" animBg="1"/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rand-co.ru/d/71537/d/1142_1.jpg"/>
          <p:cNvPicPr>
            <a:picLocks noChangeAspect="1" noChangeArrowheads="1"/>
          </p:cNvPicPr>
          <p:nvPr/>
        </p:nvPicPr>
        <p:blipFill>
          <a:blip r:embed="rId3" cstate="print"/>
          <a:srcRect l="1667" t="13333" r="2093" b="8333"/>
          <a:stretch>
            <a:fillRect/>
          </a:stretch>
        </p:blipFill>
        <p:spPr bwMode="auto">
          <a:xfrm>
            <a:off x="0" y="1500174"/>
            <a:ext cx="9144000" cy="3929090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4429124" y="500042"/>
            <a:ext cx="2135207" cy="1000132"/>
          </a:xfrm>
          <a:prstGeom prst="cloudCallout">
            <a:avLst>
              <a:gd name="adj1" fmla="val 93006"/>
              <a:gd name="adj2" fmla="val -7682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3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14744" y="-1143032"/>
            <a:ext cx="762000" cy="1228725"/>
          </a:xfrm>
          <a:prstGeom prst="rect">
            <a:avLst/>
          </a:prstGeom>
        </p:spPr>
      </p:pic>
      <p:sp>
        <p:nvSpPr>
          <p:cNvPr id="14" name="Пятно 1 13"/>
          <p:cNvSpPr/>
          <p:nvPr/>
        </p:nvSpPr>
        <p:spPr>
          <a:xfrm rot="21281923">
            <a:off x="2214546" y="1142984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pic>
        <p:nvPicPr>
          <p:cNvPr id="20482" name="Picture 2" descr="http://speckycdn.sdm.netdna-cdn.com/wp-content/uploads/2010/03/illustrator_drawing_tut_35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3F9F9"/>
              </a:clrFrom>
              <a:clrTo>
                <a:srgbClr val="F3F9F9">
                  <a:alpha val="0"/>
                </a:srgbClr>
              </a:clrTo>
            </a:clrChange>
          </a:blip>
          <a:srcRect b="24239"/>
          <a:stretch>
            <a:fillRect/>
          </a:stretch>
        </p:blipFill>
        <p:spPr bwMode="auto">
          <a:xfrm>
            <a:off x="115819" y="522544"/>
            <a:ext cx="1312909" cy="1049068"/>
          </a:xfrm>
          <a:prstGeom prst="rect">
            <a:avLst/>
          </a:prstGeom>
          <a:noFill/>
        </p:spPr>
      </p:pic>
      <p:grpSp>
        <p:nvGrpSpPr>
          <p:cNvPr id="20" name="Группа 19"/>
          <p:cNvGrpSpPr/>
          <p:nvPr/>
        </p:nvGrpSpPr>
        <p:grpSpPr>
          <a:xfrm>
            <a:off x="1000100" y="500042"/>
            <a:ext cx="2098727" cy="1071570"/>
            <a:chOff x="544447" y="571480"/>
            <a:chExt cx="2098727" cy="1071570"/>
          </a:xfrm>
        </p:grpSpPr>
        <p:pic>
          <p:nvPicPr>
            <p:cNvPr id="15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18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pic>
        <p:nvPicPr>
          <p:cNvPr id="19" name="Picture 2" descr="http://speckycdn.sdm.netdna-cdn.com/wp-content/uploads/2010/03/illustrator_drawing_tut_35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3F9F9"/>
              </a:clrFrom>
              <a:clrTo>
                <a:srgbClr val="F3F9F9">
                  <a:alpha val="0"/>
                </a:srgbClr>
              </a:clrTo>
            </a:clrChange>
          </a:blip>
          <a:srcRect b="24239"/>
          <a:stretch>
            <a:fillRect/>
          </a:stretch>
        </p:blipFill>
        <p:spPr bwMode="auto">
          <a:xfrm>
            <a:off x="-455685" y="500042"/>
            <a:ext cx="1312909" cy="1049068"/>
          </a:xfrm>
          <a:prstGeom prst="rect">
            <a:avLst/>
          </a:prstGeom>
          <a:noFill/>
        </p:spPr>
      </p:pic>
      <p:grpSp>
        <p:nvGrpSpPr>
          <p:cNvPr id="21" name="Группа 20"/>
          <p:cNvGrpSpPr/>
          <p:nvPr/>
        </p:nvGrpSpPr>
        <p:grpSpPr>
          <a:xfrm>
            <a:off x="-357222" y="4643446"/>
            <a:ext cx="2098727" cy="1071570"/>
            <a:chOff x="544447" y="571480"/>
            <a:chExt cx="2098727" cy="1071570"/>
          </a:xfrm>
        </p:grpSpPr>
        <p:pic>
          <p:nvPicPr>
            <p:cNvPr id="22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24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grpSp>
        <p:nvGrpSpPr>
          <p:cNvPr id="25" name="Группа 24"/>
          <p:cNvGrpSpPr/>
          <p:nvPr/>
        </p:nvGrpSpPr>
        <p:grpSpPr>
          <a:xfrm>
            <a:off x="928662" y="4643446"/>
            <a:ext cx="2098727" cy="1071570"/>
            <a:chOff x="544447" y="571480"/>
            <a:chExt cx="2098727" cy="1071570"/>
          </a:xfrm>
        </p:grpSpPr>
        <p:pic>
          <p:nvPicPr>
            <p:cNvPr id="26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544447" y="593982"/>
              <a:ext cx="1312909" cy="1049068"/>
            </a:xfrm>
            <a:prstGeom prst="rect">
              <a:avLst/>
            </a:prstGeom>
            <a:noFill/>
          </p:spPr>
        </p:pic>
        <p:pic>
          <p:nvPicPr>
            <p:cNvPr id="27" name="Picture 2" descr="http://speckycdn.sdm.netdna-cdn.com/wp-content/uploads/2010/03/illustrator_drawing_tut_35.jpg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3F9F9"/>
                </a:clrFrom>
                <a:clrTo>
                  <a:srgbClr val="F3F9F9">
                    <a:alpha val="0"/>
                  </a:srgbClr>
                </a:clrTo>
              </a:clrChange>
            </a:blip>
            <a:srcRect b="24239"/>
            <a:stretch>
              <a:fillRect/>
            </a:stretch>
          </p:blipFill>
          <p:spPr bwMode="auto">
            <a:xfrm>
              <a:off x="1330265" y="571480"/>
              <a:ext cx="1312909" cy="1049068"/>
            </a:xfrm>
            <a:prstGeom prst="rect">
              <a:avLst/>
            </a:prstGeom>
            <a:noFill/>
          </p:spPr>
        </p:pic>
      </p:grpSp>
      <p:pic>
        <p:nvPicPr>
          <p:cNvPr id="29" name="Рисунок 28" descr="647666786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9144000" y="3898089"/>
            <a:ext cx="1357354" cy="821556"/>
          </a:xfrm>
          <a:prstGeom prst="rect">
            <a:avLst/>
          </a:prstGeom>
        </p:spPr>
      </p:pic>
      <p:pic>
        <p:nvPicPr>
          <p:cNvPr id="12" name="Рисунок 11" descr="smayliki-transports-265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-1571668" y="1866892"/>
            <a:ext cx="9525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6512" y="1533465"/>
            <a:ext cx="2857488" cy="53245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cap="all" dirty="0" smtClean="0">
                <a:solidFill>
                  <a:srgbClr val="FF0000"/>
                </a:solidFill>
                <a:latin typeface="Arial Narrow" pitchFamily="34" charset="0"/>
              </a:rPr>
              <a:t>Умейте предвидеть скрытую опасность!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Из-за стоящего автомобиля, дома, забора, кустов и др. может неожиданно выехать машина. Для перехода дороги нужно выбрать такое место, где дорога просматривается в оба направления. В крайнем случае, можно осторожно выглянуть из-за помехи, убедиться, что опасности нет, и только тогда переходить дорогу.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flipH="1">
            <a:off x="9144000" y="2143116"/>
            <a:ext cx="1238250" cy="6381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259E-6 L -0.00313 0.51364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5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5313 0.01179 L 1.22639 0.01179 " pathEditMode="relative" ptsTypes="A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77778E-6 -4.6531E-6 L -1.28368 -0.01041 " pathEditMode="relative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7136 -0.00301 L -0.54393 -0.0030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14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автороссия.рф/wp-content/gallery/gorizontalnaya-razmetka/r_02.jpg"/>
          <p:cNvPicPr>
            <a:picLocks noChangeAspect="1" noChangeArrowheads="1"/>
          </p:cNvPicPr>
          <p:nvPr/>
        </p:nvPicPr>
        <p:blipFill>
          <a:blip r:embed="rId3" cstate="print"/>
          <a:srcRect t="24444" b="13333"/>
          <a:stretch>
            <a:fillRect/>
          </a:stretch>
        </p:blipFill>
        <p:spPr bwMode="auto">
          <a:xfrm>
            <a:off x="0" y="857232"/>
            <a:ext cx="9019360" cy="5143536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571868" y="357166"/>
            <a:ext cx="2135207" cy="1000132"/>
          </a:xfrm>
          <a:prstGeom prst="cloudCallout">
            <a:avLst>
              <a:gd name="adj1" fmla="val 114748"/>
              <a:gd name="adj2" fmla="val -5009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4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14480" y="-1228725"/>
            <a:ext cx="762000" cy="1228725"/>
          </a:xfrm>
          <a:prstGeom prst="rect">
            <a:avLst/>
          </a:prstGeom>
        </p:spPr>
      </p:pic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H="1">
            <a:off x="10072726" y="1643050"/>
            <a:ext cx="1238250" cy="63817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pic>
        <p:nvPicPr>
          <p:cNvPr id="24" name="Рисунок 23" descr="smayliki-transports-265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10215602" y="2357430"/>
            <a:ext cx="9525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6512" y="2764572"/>
            <a:ext cx="2857488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cap="all" dirty="0" smtClean="0">
                <a:solidFill>
                  <a:srgbClr val="FF0000"/>
                </a:solidFill>
                <a:latin typeface="Arial Narrow" pitchFamily="34" charset="0"/>
              </a:rPr>
              <a:t>Машина приближается медленно, и все же надо пропустить ее.</a:t>
            </a:r>
          </a:p>
          <a:p>
            <a:pPr algn="just"/>
            <a:r>
              <a:rPr lang="ru-RU" sz="2000" dirty="0" smtClean="0">
                <a:latin typeface="Arial Narrow" pitchFamily="34" charset="0"/>
              </a:rPr>
              <a:t/>
            </a:r>
            <a:br>
              <a:rPr lang="ru-RU" sz="2000" dirty="0" smtClean="0"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Медленно движущаяся машина может скрывать за собой автомобиль, идущий на большой скорости. Ребенок часто не подозревает, что за одной машиной может быть скрыта другая.</a:t>
            </a:r>
            <a:endParaRPr lang="ru-RU" sz="2000" dirty="0">
              <a:latin typeface="Arial Narrow" pitchFamily="34" charset="0"/>
            </a:endParaRPr>
          </a:p>
        </p:txBody>
      </p:sp>
      <p:pic>
        <p:nvPicPr>
          <p:cNvPr id="29" name="Рисунок 28" descr="64766678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>
            <a:off x="9144000" y="1785926"/>
            <a:ext cx="1357354" cy="821556"/>
          </a:xfrm>
          <a:prstGeom prst="rect">
            <a:avLst/>
          </a:prstGeom>
        </p:spPr>
      </p:pic>
      <p:sp>
        <p:nvSpPr>
          <p:cNvPr id="14" name="Пятно 1 13"/>
          <p:cNvSpPr/>
          <p:nvPr/>
        </p:nvSpPr>
        <p:spPr>
          <a:xfrm>
            <a:off x="214282" y="857232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00312 0.25341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2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2.77778E-6 -4.6531E-6 L -1.28368 -0.01041 " pathEditMode="relative" ptsTypes="AA">
                                      <p:cBhvr>
                                        <p:cTn id="12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5503 -0.00023 L -1.36233 -0.00023 " pathEditMode="relative" ptsTypes="AA"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07136 -0.00301 L -0.58334 -0.0030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8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автороссия.рф/wp-content/gallery/gorizontalnaya-razmetka/r_02.jpg"/>
          <p:cNvPicPr>
            <a:picLocks noChangeAspect="1" noChangeArrowheads="1"/>
          </p:cNvPicPr>
          <p:nvPr/>
        </p:nvPicPr>
        <p:blipFill>
          <a:blip r:embed="rId3" cstate="print"/>
          <a:srcRect t="24444" b="13333"/>
          <a:stretch>
            <a:fillRect/>
          </a:stretch>
        </p:blipFill>
        <p:spPr bwMode="auto">
          <a:xfrm>
            <a:off x="0" y="857232"/>
            <a:ext cx="9019360" cy="5143536"/>
          </a:xfrm>
          <a:prstGeom prst="rect">
            <a:avLst/>
          </a:prstGeom>
          <a:noFill/>
        </p:spPr>
      </p:pic>
      <p:pic>
        <p:nvPicPr>
          <p:cNvPr id="1028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510014"/>
          </a:xfrm>
          <a:prstGeom prst="rect">
            <a:avLst/>
          </a:prstGeom>
          <a:noFill/>
        </p:spPr>
      </p:pic>
      <p:pic>
        <p:nvPicPr>
          <p:cNvPr id="4" name="Picture 4" descr="http://zelenograd-stroy.ru/images/trotuar-wok01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429264"/>
            <a:ext cx="9144000" cy="1428736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571868" y="357166"/>
            <a:ext cx="2135207" cy="1000132"/>
          </a:xfrm>
          <a:prstGeom prst="cloudCallout">
            <a:avLst>
              <a:gd name="adj1" fmla="val 114748"/>
              <a:gd name="adj2" fmla="val -5009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Narrow" pitchFamily="34" charset="0"/>
              </a:rPr>
              <a:t>Ловушка № 5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97171_02_w464_h260_f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29388" y="0"/>
            <a:ext cx="2714612" cy="1521119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3" name="Рисунок 12" descr="d2a52dd7bb8c929f2154b971c99b34f2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14480" y="-1228725"/>
            <a:ext cx="762000" cy="1228725"/>
          </a:xfrm>
          <a:prstGeom prst="rect">
            <a:avLst/>
          </a:prstGeom>
        </p:spPr>
      </p:pic>
      <p:pic>
        <p:nvPicPr>
          <p:cNvPr id="17" name="Рисунок 16" descr="animashki-transport-424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H="1">
            <a:off x="9358346" y="1714488"/>
            <a:ext cx="1238250" cy="638175"/>
          </a:xfrm>
          <a:prstGeom prst="rect">
            <a:avLst/>
          </a:prstGeom>
        </p:spPr>
      </p:pic>
      <p:pic>
        <p:nvPicPr>
          <p:cNvPr id="23" name="MS900054316[1]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8" cstate="print"/>
          <a:stretch>
            <a:fillRect/>
          </a:stretch>
        </p:blipFill>
        <p:spPr>
          <a:xfrm>
            <a:off x="3714744" y="4500570"/>
            <a:ext cx="304800" cy="304800"/>
          </a:xfrm>
          <a:prstGeom prst="rect">
            <a:avLst/>
          </a:prstGeom>
        </p:spPr>
      </p:pic>
      <p:pic>
        <p:nvPicPr>
          <p:cNvPr id="24" name="Рисунок 23" descr="smayliki-transports-265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flipH="1">
            <a:off x="10215602" y="2357430"/>
            <a:ext cx="952500" cy="4191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6512" y="1643050"/>
            <a:ext cx="2857488" cy="46474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cap="all" dirty="0" smtClean="0">
                <a:solidFill>
                  <a:srgbClr val="FF0000"/>
                </a:solidFill>
                <a:latin typeface="Arial Narrow" pitchFamily="34" charset="0"/>
              </a:rPr>
              <a:t>И у светофора можно встретить опасность</a:t>
            </a:r>
            <a:r>
              <a:rPr lang="ru-RU" cap="all" dirty="0" smtClean="0">
                <a:solidFill>
                  <a:srgbClr val="FF0000"/>
                </a:solidFill>
                <a:latin typeface="Arial Narrow" pitchFamily="34" charset="0"/>
              </a:rPr>
              <a:t/>
            </a:r>
            <a:br>
              <a:rPr lang="ru-RU" cap="all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ru-RU" sz="2000" dirty="0" smtClean="0">
                <a:latin typeface="Arial Narrow" pitchFamily="34" charset="0"/>
              </a:rPr>
              <a:t>Сегодня на дорогах города водители автомобилей часто нарушают Правила дорожного движения: мчатся на высокой скорости, игнорируя сигналы светофора и знаки перехода. Дети часто рассуждают так: "Машины еще стоят, водители меня видят и пропустят". Они ошибаются.</a:t>
            </a:r>
            <a:endParaRPr lang="ru-RU" sz="2000" dirty="0">
              <a:latin typeface="Arial Narrow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785786" y="0"/>
            <a:ext cx="357190" cy="1571612"/>
            <a:chOff x="785786" y="0"/>
            <a:chExt cx="357190" cy="1571612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928662" y="785794"/>
              <a:ext cx="45719" cy="78581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5" name="Рисунок 14" descr="6763160.gif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85786" y="0"/>
              <a:ext cx="357190" cy="980195"/>
            </a:xfrm>
            <a:prstGeom prst="rect">
              <a:avLst/>
            </a:prstGeom>
          </p:spPr>
        </p:pic>
      </p:grpSp>
      <p:sp>
        <p:nvSpPr>
          <p:cNvPr id="19" name="Прямоугольник 18"/>
          <p:cNvSpPr/>
          <p:nvPr/>
        </p:nvSpPr>
        <p:spPr>
          <a:xfrm>
            <a:off x="1214414" y="1643050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214414" y="2071678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14414" y="2500306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214414" y="2928934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214414" y="3357562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214414" y="4071942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214414" y="4429132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214414" y="4786322"/>
            <a:ext cx="2428892" cy="285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ятно 1 13"/>
          <p:cNvSpPr/>
          <p:nvPr/>
        </p:nvSpPr>
        <p:spPr>
          <a:xfrm>
            <a:off x="500034" y="1571612"/>
            <a:ext cx="3786214" cy="3429024"/>
          </a:xfrm>
          <a:prstGeom prst="irregularSeal1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atin typeface="Arial Narrow" pitchFamily="34" charset="0"/>
              </a:rPr>
              <a:t>ОПАСНО!</a:t>
            </a:r>
            <a:endParaRPr lang="ru-RU" sz="3600" b="1" dirty="0">
              <a:latin typeface="Arial Narrow" pitchFamily="34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3786182" y="4000504"/>
            <a:ext cx="357190" cy="1571612"/>
            <a:chOff x="785786" y="0"/>
            <a:chExt cx="357190" cy="1571612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928662" y="785794"/>
              <a:ext cx="45719" cy="785818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3" name="Рисунок 32" descr="6763160.gif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85786" y="0"/>
              <a:ext cx="357190" cy="980195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31214E-7 L 0.00312 0.25341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27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0.05503 -0.00023 L -1.36233 -0.00023 " pathEditMode="relative" ptsTypes="AA">
                                      <p:cBhvr>
                                        <p:cTn id="1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0110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-0.07136 -0.00301 L -0.58334 -0.0030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8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02CE80DA3715A04F955DB643AD5D9083" ma:contentTypeVersion="0" ma:contentTypeDescription="Создание документа." ma:contentTypeScope="" ma:versionID="7c1b6a669bd8e3dc8859aa2ac3098b0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1136A3-3A6F-49DD-B768-A2AEB837E7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4D7D193-7A92-4D8F-878F-025490EC7513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6A2A657-3A88-4083-822B-3A938D6FD5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223</Words>
  <Application>Microsoft Office PowerPoint</Application>
  <PresentationFormat>Экран (4:3)</PresentationFormat>
  <Paragraphs>60</Paragraphs>
  <Slides>13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Дорожные советы  от  дяди Степы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Интернет-ресурсы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Direktor</dc:creator>
  <cp:lastModifiedBy>Завуч</cp:lastModifiedBy>
  <cp:revision>54</cp:revision>
  <dcterms:created xsi:type="dcterms:W3CDTF">2012-11-05T14:09:46Z</dcterms:created>
  <dcterms:modified xsi:type="dcterms:W3CDTF">2023-12-04T10:47:47Z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0x01010002CE80DA3715A04F955DB643AD5D9083</vt:lpwstr>
  </property>
</Properties>
</file>