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7" r:id="rId3"/>
    <p:sldId id="288" r:id="rId4"/>
    <p:sldId id="259" r:id="rId5"/>
    <p:sldId id="260" r:id="rId6"/>
    <p:sldId id="278" r:id="rId7"/>
    <p:sldId id="279" r:id="rId8"/>
    <p:sldId id="257" r:id="rId9"/>
    <p:sldId id="286" r:id="rId10"/>
    <p:sldId id="258" r:id="rId11"/>
    <p:sldId id="280" r:id="rId12"/>
    <p:sldId id="261" r:id="rId13"/>
    <p:sldId id="284" r:id="rId14"/>
    <p:sldId id="262" r:id="rId15"/>
    <p:sldId id="285" r:id="rId16"/>
    <p:sldId id="263" r:id="rId17"/>
    <p:sldId id="283" r:id="rId18"/>
    <p:sldId id="281" r:id="rId19"/>
    <p:sldId id="264" r:id="rId20"/>
    <p:sldId id="269" r:id="rId21"/>
    <p:sldId id="282" r:id="rId22"/>
    <p:sldId id="289" r:id="rId23"/>
    <p:sldId id="290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4343"/>
    <a:srgbClr val="B64E6C"/>
    <a:srgbClr val="DFCF04"/>
    <a:srgbClr val="F3A447"/>
    <a:srgbClr val="B5547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07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35377-88FC-4C70-8FE6-3A25B6897356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CDE7E-4A50-4B5A-91A6-5D2A4AB2E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23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7EBD7-51C7-40BC-A75E-C88D5B406264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9AAAF-EA15-46AD-B819-5A80BABC38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1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FA8A-FBA1-4DD0-9EDC-A9CF79440E45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1537-2BBA-44D3-B4BF-0839F7EBF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3916"/>
            <a:ext cx="12192000" cy="68858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hape 27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8" name="Shape 28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Shape 29"/>
          <p:cNvSpPr txBox="1"/>
          <p:nvPr/>
        </p:nvSpPr>
        <p:spPr>
          <a:xfrm>
            <a:off x="1066193" y="2149433"/>
            <a:ext cx="2609600" cy="871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17667" y="3225800"/>
            <a:ext cx="7098800" cy="300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754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17800" y="2057400"/>
            <a:ext cx="7098800" cy="1000733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17667" y="3225800"/>
            <a:ext cx="7098800" cy="300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60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3916"/>
            <a:ext cx="12192000" cy="6871916"/>
          </a:xfrm>
          <a:prstGeom prst="rect">
            <a:avLst/>
          </a:prstGeom>
          <a:solidFill>
            <a:srgbClr val="FF4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hape 32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17800" y="2057400"/>
            <a:ext cx="7098800" cy="1000733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17667" y="3225800"/>
            <a:ext cx="7098800" cy="300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86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3916"/>
            <a:ext cx="12192000" cy="68719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hape 32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17800" y="2057400"/>
            <a:ext cx="7098800" cy="1000733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17667" y="3225800"/>
            <a:ext cx="7098800" cy="300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950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+ 2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21334" y="2512133"/>
            <a:ext cx="6401999" cy="546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121333" y="3323233"/>
            <a:ext cx="3562400" cy="324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98456" y="3323233"/>
            <a:ext cx="3562400" cy="324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2057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 preserve="1">
  <p:cSld name="1_Title + 2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4068"/>
            <a:ext cx="12192000" cy="68578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hape 37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21334" y="2512133"/>
            <a:ext cx="6401999" cy="546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121333" y="3323233"/>
            <a:ext cx="3562400" cy="324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98456" y="3323233"/>
            <a:ext cx="3562400" cy="324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71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21334" y="2512133"/>
            <a:ext cx="6401999" cy="546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121334" y="3353834"/>
            <a:ext cx="2651599" cy="321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3908766" y="3353834"/>
            <a:ext cx="2651599" cy="321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696199" y="3353834"/>
            <a:ext cx="2651599" cy="321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14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719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hape 43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21334" y="2512133"/>
            <a:ext cx="6401999" cy="546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121334" y="3353834"/>
            <a:ext cx="2651599" cy="321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3908766" y="3353834"/>
            <a:ext cx="2651599" cy="321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696199" y="3353834"/>
            <a:ext cx="2651599" cy="321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163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1" name="Shape 51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121334" y="2512133"/>
            <a:ext cx="6401999" cy="546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632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5" name="Shape 55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121334" y="5367067"/>
            <a:ext cx="10461199" cy="692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480"/>
              </a:spcBef>
              <a:buSzPct val="100000"/>
              <a:buNone/>
              <a:defRPr sz="16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28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979322" y="1"/>
            <a:ext cx="7209937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C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1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864400" y="4539401"/>
            <a:ext cx="4707600" cy="1575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000">
                <a:solidFill>
                  <a:srgbClr val="00B050"/>
                </a:solidFill>
              </a:defRPr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0103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4096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3916"/>
            <a:ext cx="12192000" cy="68858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hape 58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5373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967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1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8943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9"/>
          <p:cNvSpPr/>
          <p:nvPr/>
        </p:nvSpPr>
        <p:spPr>
          <a:xfrm>
            <a:off x="979322" y="1"/>
            <a:ext cx="7209937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C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235973" y="-1"/>
            <a:ext cx="7271808" cy="688943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864400" y="4539401"/>
            <a:ext cx="4707600" cy="1575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000">
                <a:solidFill>
                  <a:srgbClr val="00B050"/>
                </a:solidFill>
              </a:defRPr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3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291901" y="-12899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4" name="Shape 14"/>
          <p:cNvSpPr/>
          <p:nvPr/>
        </p:nvSpPr>
        <p:spPr>
          <a:xfrm>
            <a:off x="-12899" y="-12899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864400" y="2111134"/>
            <a:ext cx="4696400" cy="398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8966601" y="4659067"/>
            <a:ext cx="2541599" cy="1375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252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99" y="-12899"/>
            <a:ext cx="12204899" cy="68894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hape 13"/>
          <p:cNvSpPr/>
          <p:nvPr/>
        </p:nvSpPr>
        <p:spPr>
          <a:xfrm>
            <a:off x="291901" y="-12899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4" name="Shape 14"/>
          <p:cNvSpPr/>
          <p:nvPr/>
        </p:nvSpPr>
        <p:spPr>
          <a:xfrm>
            <a:off x="-12899" y="-12899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864400" y="2111134"/>
            <a:ext cx="4696400" cy="398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 hasCustomPrompt="1"/>
          </p:nvPr>
        </p:nvSpPr>
        <p:spPr>
          <a:xfrm>
            <a:off x="8966601" y="4659067"/>
            <a:ext cx="2541599" cy="1375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rPr lang="en-US" dirty="0"/>
              <a:t>Lets Start with this one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932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 + im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91901" y="-12899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-12899" y="-12899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117746" y="1452282"/>
            <a:ext cx="4197599" cy="16058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117667" y="3225800"/>
            <a:ext cx="4197599" cy="300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98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big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5384800" cy="6858000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12939" y="3889829"/>
            <a:ext cx="2146399" cy="2246937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Freeform 5"/>
          <p:cNvSpPr/>
          <p:nvPr userDrawn="1"/>
        </p:nvSpPr>
        <p:spPr>
          <a:xfrm>
            <a:off x="2830286" y="0"/>
            <a:ext cx="9361714" cy="6858000"/>
          </a:xfrm>
          <a:custGeom>
            <a:avLst/>
            <a:gdLst>
              <a:gd name="connsiteX0" fmla="*/ 0 w 9633104"/>
              <a:gd name="connsiteY0" fmla="*/ 0 h 6858000"/>
              <a:gd name="connsiteX1" fmla="*/ 9633104 w 9633104"/>
              <a:gd name="connsiteY1" fmla="*/ 0 h 6858000"/>
              <a:gd name="connsiteX2" fmla="*/ 9633104 w 9633104"/>
              <a:gd name="connsiteY2" fmla="*/ 6858000 h 6858000"/>
              <a:gd name="connsiteX3" fmla="*/ 1771939 w 963310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3104" h="6858000">
                <a:moveTo>
                  <a:pt x="0" y="0"/>
                </a:moveTo>
                <a:lnTo>
                  <a:pt x="9633104" y="0"/>
                </a:lnTo>
                <a:lnTo>
                  <a:pt x="9633104" y="6858000"/>
                </a:lnTo>
                <a:lnTo>
                  <a:pt x="1771939" y="68580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3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big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790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25800" y="-12899"/>
            <a:ext cx="5207400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79000" y="3730173"/>
            <a:ext cx="2757575" cy="288556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098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8" name="Shape 28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Shape 29"/>
          <p:cNvSpPr txBox="1"/>
          <p:nvPr/>
        </p:nvSpPr>
        <p:spPr>
          <a:xfrm>
            <a:off x="1066193" y="2149433"/>
            <a:ext cx="2609600" cy="871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17667" y="3225800"/>
            <a:ext cx="7098800" cy="300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15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1FA8A-FBA1-4DD0-9EDC-A9CF79440E45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01537-2BBA-44D3-B4BF-0839F7EBF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1" r:id="rId4"/>
    <p:sldLayoutId id="2147483662" r:id="rId5"/>
    <p:sldLayoutId id="214748365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70" r:id="rId12"/>
    <p:sldLayoutId id="2147483665" r:id="rId13"/>
    <p:sldLayoutId id="2147483656" r:id="rId14"/>
    <p:sldLayoutId id="2147483666" r:id="rId15"/>
    <p:sldLayoutId id="2147483657" r:id="rId16"/>
    <p:sldLayoutId id="2147483667" r:id="rId17"/>
    <p:sldLayoutId id="2147483658" r:id="rId18"/>
    <p:sldLayoutId id="2147483659" r:id="rId19"/>
    <p:sldLayoutId id="2147483660" r:id="rId20"/>
    <p:sldLayoutId id="2147483668" r:id="rId21"/>
    <p:sldLayoutId id="2147483661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u.revain.org/womens-fashion/chem-otlichaetsya-lesorub-ot-valshchika-lesa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3346" y="379525"/>
            <a:ext cx="7313685" cy="15759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Профессии, связанные с производством и обработкой древесины </a:t>
            </a:r>
            <a:r>
              <a:rPr lang="ru-RU" sz="2700" b="1" dirty="0" smtClean="0">
                <a:solidFill>
                  <a:schemeClr val="tx2"/>
                </a:solidFill>
              </a:rPr>
              <a:t>(5 класс)</a:t>
            </a:r>
            <a:endParaRPr lang="en-US" sz="2700" b="1" dirty="0">
              <a:solidFill>
                <a:schemeClr val="tx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057622" y="4387922"/>
            <a:ext cx="4855335" cy="1896154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None/>
              <a:defRPr sz="4000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Выполнила: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Мазурова М.А., учитель труда (технологии) Гимназии №2</a:t>
            </a:r>
          </a:p>
          <a:p>
            <a:pPr algn="ctr"/>
            <a:endParaRPr lang="ru-RU" sz="2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г. </a:t>
            </a:r>
            <a:r>
              <a:rPr lang="ru-RU" sz="1600" b="1" dirty="0" smtClean="0">
                <a:solidFill>
                  <a:schemeClr val="tx2"/>
                </a:solidFill>
              </a:rPr>
              <a:t>Нелидово, Тверская область</a:t>
            </a:r>
            <a:endParaRPr lang="ru-RU" sz="1600" b="1" dirty="0" smtClean="0">
              <a:solidFill>
                <a:schemeClr val="tx2"/>
              </a:solidFill>
            </a:endParaRPr>
          </a:p>
        </p:txBody>
      </p:sp>
      <p:pic>
        <p:nvPicPr>
          <p:cNvPr id="4" name="Рисунок 3" descr="https://avatars.mds.yandex.net/i?id=0ac478ff7ce93c38d16a162313aa47b6810bf8b2-4904510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91" y="1611624"/>
            <a:ext cx="1985963" cy="175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/>
          <p:nvPr/>
        </p:nvSpPr>
        <p:spPr>
          <a:xfrm rot="4165919">
            <a:off x="221621" y="1154424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s://avatars.mds.yandex.net/i?id=5763836a4bd91ac2009e7c570075074dc257c573-5750905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654" y="2928392"/>
            <a:ext cx="1428549" cy="146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i?id=54b2e245aedb80d35d88de17a6e6b2a560b0b976-4012861-images-thumbs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251" y="4660027"/>
            <a:ext cx="1339403" cy="135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i?id=4626359f6c413e6b16a82f486c9c1d74422ba050-16326803-images-thumbs&amp;n=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5203" y="4660027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i?id=c0c0250a2f07d0fcc86c6c9deebd5df2fb18c287-12475132-images-thumbs&amp;n=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0872" y="2022216"/>
            <a:ext cx="1605279" cy="203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vatars.mds.yandex.net/i?id=f0b1dce756861cc252916e6475b6e5df1dc9c4e4-5760153-images-thumbs&amp;n=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5035" y="3889889"/>
            <a:ext cx="1742270" cy="175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98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42039"/>
            <a:ext cx="44053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Arial"/>
                <a:ea typeface="Calibri"/>
              </a:rPr>
              <a:t>Столяр</a:t>
            </a:r>
            <a:r>
              <a:rPr lang="ru-RU" dirty="0">
                <a:solidFill>
                  <a:srgbClr val="333333"/>
                </a:solidFill>
                <a:latin typeface="Arial"/>
                <a:ea typeface="Calibri"/>
              </a:rPr>
              <a:t> — это мастер, специализирующийся на работе с деревом. Профессия столяра включает создание, ремонт и восстановление различных деревянных изделий и конструкций, таких как мебель, двери, окна, лестницы и другие элементы интерьера и экстерьера. Столяры используют различные ручные и электрические инструменты для резки, формирования и соединения деревянных частей. Они также работают с чертежами и проектами, преобразуя их в готовые изделия, и должны обладать знаниями о свойствах разных видов дерева и методах их обработки.  Столяр также может заниматься декоративной отделкой и резьбой по дереву.</a:t>
            </a:r>
            <a:br>
              <a:rPr lang="ru-RU" dirty="0">
                <a:solidFill>
                  <a:srgbClr val="333333"/>
                </a:solidFill>
                <a:latin typeface="Arial"/>
                <a:ea typeface="Calibri"/>
              </a:rPr>
            </a:br>
            <a:endParaRPr lang="ru-RU" dirty="0"/>
          </a:p>
        </p:txBody>
      </p:sp>
      <p:pic>
        <p:nvPicPr>
          <p:cNvPr id="5" name="Рисунок 4" descr="https://avatars.mds.yandex.net/i?id=6bbd41a2eab2a2d66b1f59f8f625b711ff7c24e8-4828749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567" y="3460903"/>
            <a:ext cx="5672648" cy="309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i?id=dd8421672d66dac74dc6705f1f0cd72e33a15aa5-4665500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075" y="247458"/>
            <a:ext cx="5381022" cy="282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26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8192" y="400653"/>
            <a:ext cx="93886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Arial"/>
                <a:ea typeface="Calibri"/>
              </a:rPr>
              <a:t>Столяр</a:t>
            </a:r>
            <a:r>
              <a:rPr lang="ru-RU" dirty="0" smtClean="0">
                <a:solidFill>
                  <a:srgbClr val="333333"/>
                </a:solidFill>
                <a:latin typeface="Arial"/>
                <a:ea typeface="Calibri"/>
              </a:rPr>
              <a:t> </a:t>
            </a:r>
            <a:r>
              <a:rPr lang="ru-RU" dirty="0">
                <a:solidFill>
                  <a:srgbClr val="333333"/>
                </a:solidFill>
                <a:latin typeface="Arial"/>
                <a:ea typeface="Calibri"/>
              </a:rPr>
              <a:t>также может заниматься декоративной отделкой и резьбой по дереву.</a:t>
            </a:r>
            <a:br>
              <a:rPr lang="ru-RU" dirty="0">
                <a:solidFill>
                  <a:srgbClr val="333333"/>
                </a:solidFill>
                <a:latin typeface="Arial"/>
                <a:ea typeface="Calibri"/>
              </a:rPr>
            </a:br>
            <a:r>
              <a:rPr lang="ru-RU" sz="4000" dirty="0">
                <a:solidFill>
                  <a:srgbClr val="333333"/>
                </a:solidFill>
                <a:latin typeface="Arial"/>
                <a:ea typeface="Calibri"/>
              </a:rPr>
              <a:t/>
            </a:r>
            <a:br>
              <a:rPr lang="ru-RU" sz="4000" dirty="0">
                <a:solidFill>
                  <a:srgbClr val="333333"/>
                </a:solidFill>
                <a:latin typeface="Arial"/>
                <a:ea typeface="Calibri"/>
              </a:rPr>
            </a:br>
            <a:endParaRPr lang="ru-RU" sz="4000" dirty="0"/>
          </a:p>
        </p:txBody>
      </p:sp>
      <p:pic>
        <p:nvPicPr>
          <p:cNvPr id="7" name="Рисунок 6" descr="https://avatars.mds.yandex.net/i?id=fb59a094378e1a153dc4379479b9611c773a4aa9-5428168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552" y="1148862"/>
            <a:ext cx="9511048" cy="48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67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9"/>
          <p:cNvSpPr txBox="1">
            <a:spLocks noGrp="1"/>
          </p:cNvSpPr>
          <p:nvPr>
            <p:ph type="title"/>
          </p:nvPr>
        </p:nvSpPr>
        <p:spPr>
          <a:xfrm>
            <a:off x="8229599" y="5763376"/>
            <a:ext cx="3627911" cy="75508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ru-RU" sz="1800" b="1" dirty="0" smtClean="0">
                <a:solidFill>
                  <a:srgbClr val="222222"/>
                </a:solidFill>
                <a:latin typeface="Arial"/>
                <a:ea typeface="Calibri"/>
              </a:rPr>
              <a:t>Плотник</a:t>
            </a:r>
            <a:r>
              <a:rPr lang="ru-RU" sz="1800" dirty="0" smtClean="0">
                <a:solidFill>
                  <a:srgbClr val="222222"/>
                </a:solidFill>
                <a:latin typeface="Arial"/>
                <a:ea typeface="Calibri"/>
              </a:rPr>
              <a:t> — это специалист по изготовлению, установке и ремонту различных конструкций из дерева. К его деятельности относят изготовление и устройство стен, перегородок, полов, лестниц, балюстрад, каркасов и перекрытий зданий, крыш, вспомогательных сооружений при стройке и так далее. В качестве материалов используется древесина в различных видах: бревна, брусья, доски, </a:t>
            </a:r>
            <a:r>
              <a:rPr lang="ru-RU" sz="1800" dirty="0" err="1" smtClean="0">
                <a:solidFill>
                  <a:srgbClr val="222222"/>
                </a:solidFill>
                <a:latin typeface="Arial"/>
                <a:ea typeface="Calibri"/>
              </a:rPr>
              <a:t>древесно-волокнистые</a:t>
            </a:r>
            <a:r>
              <a:rPr lang="ru-RU" sz="1800" dirty="0" smtClean="0">
                <a:solidFill>
                  <a:srgbClr val="222222"/>
                </a:solidFill>
                <a:latin typeface="Arial"/>
                <a:ea typeface="Calibri"/>
              </a:rPr>
              <a:t> плиты, фанера и другие.</a:t>
            </a:r>
            <a:br>
              <a:rPr lang="ru-RU" sz="1800" dirty="0" smtClean="0">
                <a:solidFill>
                  <a:srgbClr val="222222"/>
                </a:solidFill>
                <a:latin typeface="Arial"/>
                <a:ea typeface="Calibri"/>
              </a:rPr>
            </a:br>
            <a:r>
              <a:rPr lang="ru-RU" sz="1800" dirty="0">
                <a:solidFill>
                  <a:srgbClr val="222222"/>
                </a:solidFill>
                <a:latin typeface="Arial"/>
                <a:ea typeface="Calibri"/>
              </a:rPr>
              <a:t/>
            </a:r>
            <a:br>
              <a:rPr lang="ru-RU" sz="1800" dirty="0">
                <a:solidFill>
                  <a:srgbClr val="222222"/>
                </a:solidFill>
                <a:latin typeface="Arial"/>
                <a:ea typeface="Calibri"/>
              </a:rPr>
            </a:br>
            <a:r>
              <a:rPr lang="ru-RU" sz="1800" dirty="0" smtClean="0">
                <a:solidFill>
                  <a:srgbClr val="222222"/>
                </a:solidFill>
                <a:latin typeface="Arial"/>
                <a:ea typeface="Calibri"/>
              </a:rPr>
              <a:t/>
            </a:r>
            <a:br>
              <a:rPr lang="ru-RU" sz="1800" dirty="0" smtClean="0">
                <a:solidFill>
                  <a:srgbClr val="222222"/>
                </a:solidFill>
                <a:latin typeface="Arial"/>
                <a:ea typeface="Calibri"/>
              </a:rPr>
            </a:br>
            <a:r>
              <a:rPr lang="ru-RU" sz="1800" dirty="0">
                <a:solidFill>
                  <a:srgbClr val="222222"/>
                </a:solidFill>
                <a:latin typeface="Arial"/>
                <a:ea typeface="Calibri"/>
              </a:rPr>
              <a:t/>
            </a:r>
            <a:br>
              <a:rPr lang="ru-RU" sz="1800" dirty="0">
                <a:solidFill>
                  <a:srgbClr val="222222"/>
                </a:solidFill>
                <a:latin typeface="Arial"/>
                <a:ea typeface="Calibri"/>
              </a:rPr>
            </a:br>
            <a:r>
              <a:rPr lang="ru-RU" sz="1800" dirty="0">
                <a:solidFill>
                  <a:srgbClr val="222222"/>
                </a:solidFill>
                <a:latin typeface="Arial"/>
                <a:ea typeface="Calibri"/>
              </a:rPr>
              <a:t/>
            </a:r>
            <a:br>
              <a:rPr lang="ru-RU" sz="1800" dirty="0">
                <a:solidFill>
                  <a:srgbClr val="222222"/>
                </a:solidFill>
                <a:latin typeface="Arial"/>
                <a:ea typeface="Calibri"/>
              </a:rPr>
            </a:br>
            <a:endParaRPr lang="en" sz="1800" dirty="0"/>
          </a:p>
        </p:txBody>
      </p:sp>
      <p:grpSp>
        <p:nvGrpSpPr>
          <p:cNvPr id="7" name="Shape 111"/>
          <p:cNvGrpSpPr/>
          <p:nvPr/>
        </p:nvGrpSpPr>
        <p:grpSpPr>
          <a:xfrm>
            <a:off x="1041717" y="856344"/>
            <a:ext cx="569985" cy="569898"/>
            <a:chOff x="1923675" y="1633650"/>
            <a:chExt cx="436000" cy="435975"/>
          </a:xfrm>
        </p:grpSpPr>
        <p:sp>
          <p:nvSpPr>
            <p:cNvPr id="8" name="Shape 11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1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1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1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Рисунок 13" descr="https://avatars.mds.yandex.net/i?id=6102c0369987e89bf1616449cf21b640d3a3e2b1-4937330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726830"/>
            <a:ext cx="7303476" cy="50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4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9"/>
          <p:cNvSpPr txBox="1">
            <a:spLocks noGrp="1"/>
          </p:cNvSpPr>
          <p:nvPr>
            <p:ph type="title"/>
          </p:nvPr>
        </p:nvSpPr>
        <p:spPr>
          <a:xfrm>
            <a:off x="2672859" y="1261714"/>
            <a:ext cx="3627911" cy="75508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ru-RU" sz="3600" b="1" dirty="0" smtClean="0">
                <a:solidFill>
                  <a:srgbClr val="222222"/>
                </a:solidFill>
                <a:latin typeface="Arial"/>
                <a:ea typeface="Calibri"/>
              </a:rPr>
              <a:t>Плотник</a:t>
            </a:r>
            <a:r>
              <a:rPr lang="ru-RU" sz="1800" dirty="0" smtClean="0">
                <a:solidFill>
                  <a:srgbClr val="222222"/>
                </a:solidFill>
                <a:latin typeface="Arial"/>
                <a:ea typeface="Calibri"/>
              </a:rPr>
              <a:t> </a:t>
            </a:r>
            <a:br>
              <a:rPr lang="ru-RU" sz="1800" dirty="0" smtClean="0">
                <a:solidFill>
                  <a:srgbClr val="222222"/>
                </a:solidFill>
                <a:latin typeface="Arial"/>
                <a:ea typeface="Calibri"/>
              </a:rPr>
            </a:br>
            <a:r>
              <a:rPr lang="ru-RU" sz="1800" dirty="0">
                <a:solidFill>
                  <a:srgbClr val="222222"/>
                </a:solidFill>
                <a:latin typeface="Arial"/>
                <a:ea typeface="Calibri"/>
              </a:rPr>
              <a:t/>
            </a:r>
            <a:br>
              <a:rPr lang="ru-RU" sz="1800" dirty="0">
                <a:solidFill>
                  <a:srgbClr val="222222"/>
                </a:solidFill>
                <a:latin typeface="Arial"/>
                <a:ea typeface="Calibri"/>
              </a:rPr>
            </a:br>
            <a:r>
              <a:rPr lang="ru-RU" sz="1800" dirty="0" smtClean="0">
                <a:solidFill>
                  <a:srgbClr val="222222"/>
                </a:solidFill>
                <a:latin typeface="Arial"/>
                <a:ea typeface="Calibri"/>
              </a:rPr>
              <a:t/>
            </a:r>
            <a:br>
              <a:rPr lang="ru-RU" sz="1800" dirty="0" smtClean="0">
                <a:solidFill>
                  <a:srgbClr val="222222"/>
                </a:solidFill>
                <a:latin typeface="Arial"/>
                <a:ea typeface="Calibri"/>
              </a:rPr>
            </a:br>
            <a:r>
              <a:rPr lang="ru-RU" sz="1800" dirty="0">
                <a:solidFill>
                  <a:srgbClr val="222222"/>
                </a:solidFill>
                <a:latin typeface="Arial"/>
                <a:ea typeface="Calibri"/>
              </a:rPr>
              <a:t/>
            </a:r>
            <a:br>
              <a:rPr lang="ru-RU" sz="1800" dirty="0">
                <a:solidFill>
                  <a:srgbClr val="222222"/>
                </a:solidFill>
                <a:latin typeface="Arial"/>
                <a:ea typeface="Calibri"/>
              </a:rPr>
            </a:br>
            <a:r>
              <a:rPr lang="ru-RU" sz="1800" dirty="0">
                <a:solidFill>
                  <a:srgbClr val="222222"/>
                </a:solidFill>
                <a:latin typeface="Arial"/>
                <a:ea typeface="Calibri"/>
              </a:rPr>
              <a:t/>
            </a:r>
            <a:br>
              <a:rPr lang="ru-RU" sz="1800" dirty="0">
                <a:solidFill>
                  <a:srgbClr val="222222"/>
                </a:solidFill>
                <a:latin typeface="Arial"/>
                <a:ea typeface="Calibri"/>
              </a:rPr>
            </a:br>
            <a:endParaRPr lang="en" sz="1800" dirty="0"/>
          </a:p>
        </p:txBody>
      </p:sp>
      <p:grpSp>
        <p:nvGrpSpPr>
          <p:cNvPr id="2" name="Shape 111"/>
          <p:cNvGrpSpPr/>
          <p:nvPr/>
        </p:nvGrpSpPr>
        <p:grpSpPr>
          <a:xfrm>
            <a:off x="1041717" y="856344"/>
            <a:ext cx="569985" cy="569898"/>
            <a:chOff x="1923675" y="1633650"/>
            <a:chExt cx="436000" cy="435975"/>
          </a:xfrm>
        </p:grpSpPr>
        <p:sp>
          <p:nvSpPr>
            <p:cNvPr id="8" name="Shape 11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1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1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1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5" name="Рисунок 14" descr="https://avatars.mds.yandex.net/i?id=52a58714b30c16b7ef862cb3c3b8ecc0d7c74b3c-5232996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050" y="1105930"/>
            <a:ext cx="5332349" cy="365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avatars.mds.yandex.net/i?id=eb73a6b56c40ed5cbd91e12c64a96c341770d0ae-9382563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2862" y="2508738"/>
            <a:ext cx="5169876" cy="369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4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6214" y="1019935"/>
            <a:ext cx="40156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1C1C1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Бондарь </a:t>
            </a:r>
            <a:r>
              <a:rPr lang="ru-RU" dirty="0">
                <a:solidFill>
                  <a:srgbClr val="1C1C1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— это ремесленник, </a:t>
            </a:r>
            <a:r>
              <a:rPr lang="ru-RU" dirty="0" smtClean="0">
                <a:solidFill>
                  <a:srgbClr val="1C1C1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который специализируется </a:t>
            </a:r>
            <a:r>
              <a:rPr lang="ru-RU" dirty="0">
                <a:solidFill>
                  <a:srgbClr val="1C1C1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изготовлении деревянной посуды и других ёмкостей. Он делает бочки, кадки, ушаты, вёдра и шайки. Некоторые из этих названий неизвестны современной молодёжи, а раньше без этих предметов не обходился ни один дом. Сейчас древнее мастерство переживает возрождение, продукция бондаря востребована в разных сферах производства и быта</a:t>
            </a:r>
            <a:r>
              <a:rPr lang="ru-RU" dirty="0" smtClean="0">
                <a:solidFill>
                  <a:srgbClr val="1C1C1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11111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7" name="Рисунок 16" descr="https://xn--j1ahfl.xn--p1ai/data/images/u159118/t1505833362a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454" y="782957"/>
            <a:ext cx="5972208" cy="463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05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3527" y="1652982"/>
            <a:ext cx="379155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30"/>
              </a:lnSpc>
            </a:pPr>
            <a:endParaRPr lang="ru-RU" dirty="0" smtClean="0">
              <a:solidFill>
                <a:srgbClr val="212529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ts val="1530"/>
              </a:lnSpc>
            </a:pP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Бондарство 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профессия </a:t>
            </a:r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древняя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Бондарь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мастер, </a:t>
            </a:r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изготавливающий 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деревянные </a:t>
            </a:r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бочки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endParaRPr lang="ru-RU" dirty="0" smtClean="0">
              <a:solidFill>
                <a:srgbClr val="212529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ts val="1530"/>
              </a:lnSpc>
            </a:pPr>
            <a:endParaRPr lang="ru-RU" dirty="0" smtClean="0">
              <a:solidFill>
                <a:srgbClr val="212529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ts val="1530"/>
              </a:lnSpc>
            </a:pPr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большую 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деревянную посуду типа лоханок, корыт и прочего.</a:t>
            </a:r>
            <a:endParaRPr lang="ru-R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Эта профессия была очень распространенной в довоенные и послевоенные годы. Бондарями считались ремесленники, выделывавшие бочки. Ремесло так и называлось - «бондарство».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https://xn--j1ahfl.xn--p1ai/data/images/u159118/t1505833362a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527" y="1225546"/>
            <a:ext cx="5723225" cy="484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06573" y="633074"/>
            <a:ext cx="3791551" cy="341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30"/>
              </a:lnSpc>
            </a:pPr>
            <a:r>
              <a:rPr lang="ru-RU" sz="3600" b="1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Бондарь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8"/>
          <p:cNvSpPr txBox="1">
            <a:spLocks noGrp="1"/>
          </p:cNvSpPr>
          <p:nvPr>
            <p:ph type="title"/>
          </p:nvPr>
        </p:nvSpPr>
        <p:spPr>
          <a:xfrm>
            <a:off x="737492" y="0"/>
            <a:ext cx="10777583" cy="169363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/>
              <a:t> </a:t>
            </a:r>
            <a:r>
              <a:rPr lang="ru-RU" sz="2400" b="1" dirty="0">
                <a:solidFill>
                  <a:srgbClr val="030F2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Мастер музыкальных инструментов </a:t>
            </a:r>
            <a:r>
              <a:rPr lang="ru-RU" sz="1800" dirty="0">
                <a:solidFill>
                  <a:srgbClr val="030F2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— специалист, занимающийся изготовлением, ремонтом и техническим обслуживанием музыкальных инструментов, обеспечивая их правильное звучание и исправность.</a:t>
            </a:r>
            <a:r>
              <a:rPr lang="ru-RU" sz="18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1800" dirty="0">
              <a:solidFill>
                <a:srgbClr val="11111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8" name="Рисунок 7" descr="https://avatars.mds.yandex.net/i?id=380fbde1a36dad8938c1f409393c3bffb36a773b-9220617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587" y="1939029"/>
            <a:ext cx="7798567" cy="432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67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8"/>
          <p:cNvSpPr txBox="1">
            <a:spLocks noGrp="1"/>
          </p:cNvSpPr>
          <p:nvPr>
            <p:ph type="title"/>
          </p:nvPr>
        </p:nvSpPr>
        <p:spPr>
          <a:xfrm>
            <a:off x="0" y="580641"/>
            <a:ext cx="7058357" cy="182259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800" dirty="0">
                <a:solidFill>
                  <a:srgbClr val="11111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30F2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Чем </a:t>
            </a:r>
            <a:r>
              <a:rPr lang="ru-RU" sz="2400" b="1" dirty="0">
                <a:solidFill>
                  <a:srgbClr val="030F2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занимается мастер музыкальных </a:t>
            </a:r>
            <a:r>
              <a:rPr lang="ru-RU" sz="2400" b="1" dirty="0" smtClean="0">
                <a:solidFill>
                  <a:srgbClr val="030F2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инструментов</a:t>
            </a:r>
            <a:r>
              <a:rPr lang="ru-RU" sz="1800" b="1" dirty="0" smtClean="0">
                <a:solidFill>
                  <a:srgbClr val="030F2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30F2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30F2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Мастер музыкальных инструментов осуществляет </a:t>
            </a:r>
            <a:r>
              <a:rPr lang="ru-RU" sz="1800" dirty="0" smtClean="0">
                <a:solidFill>
                  <a:srgbClr val="030F2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30F2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30F2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сборку</a:t>
            </a:r>
            <a:r>
              <a:rPr lang="ru-RU" sz="1800" dirty="0">
                <a:solidFill>
                  <a:srgbClr val="030F2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настройку и ремонт инструментов, а также диагностирует их техническое состояние и устраняет неисправности.</a:t>
            </a:r>
            <a:endParaRPr lang="ru-RU" sz="1800" dirty="0">
              <a:solidFill>
                <a:srgbClr val="11111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9" name="Рисунок 8" descr="https://avatars.mds.yandex.net/i?id=58c6a2eb337dc01e097c141bd4dd388221e94da2-9152533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800" y="3036276"/>
            <a:ext cx="5547493" cy="321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vatars.mds.yandex.net/i?id=bbd0c816fc38ba50fa63363188ba46fb3b0bb3bf-5205033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139" y="1488830"/>
            <a:ext cx="5298831" cy="366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67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2849" y="2652551"/>
            <a:ext cx="4609151" cy="1950550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8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ru-RU" sz="18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Резчик по дереву и бересте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— это ремесленник, чья профессиональная деятельность связана с обработкой и созданием художественных изделий из дерева и бересты. Он имеет навыки резьбы, использует различные инструменты и техники для вырезания узоров, скульптуры и других декоративных элементов из материалов, таких как дерево и береста.</a:t>
            </a:r>
            <a:r>
              <a:rPr lang="ru-RU" sz="1800" dirty="0">
                <a:solidFill>
                  <a:srgbClr val="111111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111111"/>
                </a:solidFill>
                <a:latin typeface="Verdana"/>
                <a:ea typeface="Calibri"/>
                <a:cs typeface="Times New Roman"/>
              </a:rPr>
            </a:br>
            <a:r>
              <a:rPr lang="ru-RU" sz="18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1800" dirty="0">
                <a:solidFill>
                  <a:srgbClr val="111111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111111"/>
                </a:solidFill>
                <a:latin typeface="Verdana"/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17" name="Рисунок 16" descr="https://avatars.mds.yandex.net/i?id=e71c1ff4d9e55131dff1fbd79cd38c4b301ee559-5220681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166" y="1793632"/>
            <a:ext cx="7354787" cy="437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447" y="-289940"/>
            <a:ext cx="6858000" cy="195055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Резчик по дереву и бересте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/>
                <a:ea typeface="Calibri"/>
                <a:cs typeface="Times New Roman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/>
                <a:ea typeface="Calibri"/>
                <a:cs typeface="Times New Roman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 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/>
                <a:ea typeface="Calibri"/>
                <a:cs typeface="Times New Roman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/>
                <a:ea typeface="Calibri"/>
                <a:cs typeface="Times New Roman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0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491" y="103031"/>
            <a:ext cx="10380372" cy="2233885"/>
          </a:xfrm>
        </p:spPr>
        <p:txBody>
          <a:bodyPr>
            <a:noAutofit/>
          </a:bodyPr>
          <a:lstStyle/>
          <a:p>
            <a:pPr marL="342900" lvl="0" indent="-342900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Резчик </a:t>
            </a: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дереву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— мастер по художественной резьбе по дереву. Занимается созданием </a:t>
            </a:r>
            <a: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декоративных 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изделий, панно, статуэток, эксклюзивной мебели и элементов интерьера. </a:t>
            </a:r>
            <a:b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Владеет 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различными техниками: геометрической, контурной, рельефной, скульптурной и </a:t>
            </a:r>
            <a: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прорезной 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резьбой. </a:t>
            </a:r>
            <a:r>
              <a:rPr lang="ru-RU" sz="1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11111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11111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111111"/>
                </a:solidFill>
                <a:latin typeface="Verdana"/>
                <a:ea typeface="Calibri"/>
                <a:cs typeface="Times New Roman"/>
              </a:rPr>
            </a:br>
            <a:r>
              <a:rPr lang="ru-RU" sz="18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1800" dirty="0">
                <a:solidFill>
                  <a:srgbClr val="111111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111111"/>
                </a:solidFill>
                <a:latin typeface="Verdana"/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18" name="Рисунок 17" descr="https://avatars.mds.yandex.net/i?id=d1c229386698e32e390f151ba93f0bec3993ccd9-12538455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463" y="1674253"/>
            <a:ext cx="5370489" cy="392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avatars.mds.yandex.net/i?id=036a1c6708b95f91393ca508e2793084aa9a84e0-5204886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4745" y="2897746"/>
            <a:ext cx="4623514" cy="354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63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3346" y="379525"/>
            <a:ext cx="7313685" cy="15759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Профессии, связанные с производством и обработкой древесины </a:t>
            </a:r>
            <a:r>
              <a:rPr lang="ru-RU" sz="2700" b="1" dirty="0" smtClean="0">
                <a:solidFill>
                  <a:schemeClr val="tx2"/>
                </a:solidFill>
              </a:rPr>
              <a:t>(5 класс)</a:t>
            </a:r>
            <a:endParaRPr lang="en-US" sz="2700" b="1" dirty="0">
              <a:solidFill>
                <a:schemeClr val="tx2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4165919">
            <a:off x="221621" y="1154424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66801" y="2522365"/>
            <a:ext cx="9542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Цели:</a:t>
            </a:r>
          </a:p>
          <a:p>
            <a:r>
              <a:rPr lang="ru-RU" sz="2400" dirty="0" smtClean="0"/>
              <a:t> — сформировать представление о профессиях, связанных с обработкой древесины и требованиях к профессии. </a:t>
            </a:r>
          </a:p>
          <a:p>
            <a:r>
              <a:rPr lang="ru-RU" sz="2400" dirty="0" smtClean="0"/>
              <a:t> — развивать интерес к художественной обработке древесины. </a:t>
            </a:r>
          </a:p>
          <a:p>
            <a:r>
              <a:rPr lang="ru-RU" sz="2400" dirty="0" smtClean="0"/>
              <a:t> — воспитывать бережное обращение с материалом и инструментом, терпение, аккуратность.  </a:t>
            </a:r>
          </a:p>
        </p:txBody>
      </p:sp>
    </p:spTree>
    <p:extLst>
      <p:ext uri="{BB962C8B-B14F-4D97-AF65-F5344CB8AC3E}">
        <p14:creationId xmlns:p14="http://schemas.microsoft.com/office/powerpoint/2010/main" val="28298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8944" y="607127"/>
            <a:ext cx="10232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/>
                <a:ea typeface="Times New Roman"/>
              </a:rPr>
              <a:t>Художник росписи по дереву</a:t>
            </a: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</a:rPr>
              <a:t> — создаёт художественные узоры, изображения и декоративные элементы на деревянных поверхностях. Например, расписывает предметы интерьера, сувениры, посуду, применяя техники хохломской, городецкой, </a:t>
            </a:r>
            <a:r>
              <a:rPr lang="ru-RU" dirty="0" err="1">
                <a:solidFill>
                  <a:srgbClr val="333333"/>
                </a:solidFill>
                <a:latin typeface="Arial"/>
                <a:ea typeface="Times New Roman"/>
              </a:rPr>
              <a:t>загорской</a:t>
            </a: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</a:rPr>
              <a:t> росписи. </a:t>
            </a:r>
            <a:endParaRPr lang="ru-RU" dirty="0"/>
          </a:p>
        </p:txBody>
      </p:sp>
      <p:pic>
        <p:nvPicPr>
          <p:cNvPr id="20" name="Рисунок 19" descr="https://avatars.mds.yandex.net/i?id=86a1d576ce3985c11f33ed1357c1e463_sr-12471839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708" y="2016369"/>
            <a:ext cx="764515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56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8944" y="607128"/>
            <a:ext cx="10097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3333"/>
                </a:solidFill>
                <a:latin typeface="Arial"/>
                <a:ea typeface="Times New Roman"/>
              </a:rPr>
              <a:t>Художник росписи по дереву</a:t>
            </a:r>
            <a:r>
              <a:rPr lang="ru-RU" sz="3600" dirty="0">
                <a:solidFill>
                  <a:srgbClr val="333333"/>
                </a:solidFill>
                <a:latin typeface="Arial"/>
                <a:ea typeface="Times New Roman"/>
              </a:rPr>
              <a:t> </a:t>
            </a:r>
            <a:endParaRPr lang="ru-RU" sz="3600" dirty="0"/>
          </a:p>
        </p:txBody>
      </p:sp>
      <p:pic>
        <p:nvPicPr>
          <p:cNvPr id="14" name="Рисунок 13" descr="https://avatars.mds.yandex.net/i?id=a7533a54a2d0fbab1db49c3d806a1a63db903990-10576901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6339" y="1522003"/>
            <a:ext cx="3967518" cy="288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avatars.mds.yandex.net/i?id=afaf85b1370073831506d216cb70da4e57e67b9e-10695851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738" y="3130062"/>
            <a:ext cx="5005754" cy="309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56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7508" y="607128"/>
            <a:ext cx="102984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33"/>
                </a:solidFill>
                <a:latin typeface="Arial"/>
                <a:ea typeface="Times New Roman"/>
              </a:rPr>
              <a:t>Проверь свои знания</a:t>
            </a:r>
          </a:p>
          <a:p>
            <a:pPr algn="ctr"/>
            <a:endParaRPr lang="ru-RU" sz="3600" b="1" dirty="0" smtClean="0">
              <a:solidFill>
                <a:srgbClr val="333333"/>
              </a:solidFill>
              <a:latin typeface="Arial"/>
              <a:ea typeface="Times New Roman"/>
            </a:endParaRPr>
          </a:p>
          <a:p>
            <a:r>
              <a:rPr lang="ru-RU" sz="2400" b="1" dirty="0" smtClean="0">
                <a:solidFill>
                  <a:srgbClr val="333333"/>
                </a:solidFill>
                <a:latin typeface="Arial"/>
                <a:ea typeface="Times New Roman"/>
              </a:rPr>
              <a:t>Профессии, связанные с производством и обработкой древесины, это:</a:t>
            </a:r>
            <a:r>
              <a:rPr lang="ru-RU" sz="3600" dirty="0">
                <a:solidFill>
                  <a:srgbClr val="333333"/>
                </a:solidFill>
                <a:latin typeface="Arial"/>
                <a:ea typeface="Times New Roman"/>
              </a:rPr>
              <a:t> </a:t>
            </a:r>
            <a:endParaRPr lang="ru-RU" sz="3600" dirty="0" smtClean="0">
              <a:solidFill>
                <a:srgbClr val="333333"/>
              </a:solidFill>
              <a:latin typeface="Arial"/>
              <a:ea typeface="Times New Roman"/>
            </a:endParaRPr>
          </a:p>
          <a:p>
            <a:endParaRPr lang="ru-RU" sz="3600" dirty="0" smtClean="0">
              <a:solidFill>
                <a:srgbClr val="333333"/>
              </a:solidFill>
              <a:latin typeface="Arial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333333"/>
                </a:solidFill>
                <a:latin typeface="Arial"/>
              </a:rPr>
              <a:t>  столяр, плотник, каменщик, лесоруб, бондарь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rgbClr val="333333"/>
              </a:solidFill>
              <a:latin typeface="Arial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333333"/>
                </a:solidFill>
                <a:latin typeface="Arial"/>
              </a:rPr>
              <a:t>  резчик по дереву, плотник, станочник-распиловщик, столяр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rgbClr val="333333"/>
              </a:solidFill>
              <a:latin typeface="Arial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333333"/>
                </a:solidFill>
                <a:latin typeface="Arial"/>
              </a:rPr>
              <a:t>  слесарь-сантехник, лесоруб, мастер музыкальных инструментов, столяр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56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108" y="607128"/>
            <a:ext cx="1098452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33"/>
                </a:solidFill>
                <a:latin typeface="Arial"/>
                <a:ea typeface="Times New Roman"/>
              </a:rPr>
              <a:t>Проверь свои знания</a:t>
            </a:r>
          </a:p>
          <a:p>
            <a:pPr algn="ctr"/>
            <a:endParaRPr lang="ru-RU" sz="3600" b="1" dirty="0" smtClean="0">
              <a:solidFill>
                <a:srgbClr val="333333"/>
              </a:solidFill>
              <a:latin typeface="Arial"/>
              <a:ea typeface="Times New Roman"/>
            </a:endParaRPr>
          </a:p>
          <a:p>
            <a:r>
              <a:rPr lang="ru-RU" sz="2400" b="1" dirty="0" smtClean="0">
                <a:solidFill>
                  <a:srgbClr val="333333"/>
                </a:solidFill>
                <a:latin typeface="Arial"/>
                <a:ea typeface="Times New Roman"/>
              </a:rPr>
              <a:t>Профессии, связанные с производством и обработкой древесины, это:</a:t>
            </a:r>
            <a:r>
              <a:rPr lang="ru-RU" sz="3600" dirty="0">
                <a:solidFill>
                  <a:srgbClr val="333333"/>
                </a:solidFill>
                <a:latin typeface="Arial"/>
                <a:ea typeface="Times New Roman"/>
              </a:rPr>
              <a:t> </a:t>
            </a:r>
            <a:endParaRPr lang="ru-RU" sz="3600" dirty="0" smtClean="0">
              <a:solidFill>
                <a:srgbClr val="333333"/>
              </a:solidFill>
              <a:latin typeface="Arial"/>
              <a:ea typeface="Times New Roman"/>
            </a:endParaRPr>
          </a:p>
          <a:p>
            <a:endParaRPr lang="ru-RU" sz="3600" dirty="0" smtClean="0">
              <a:solidFill>
                <a:srgbClr val="333333"/>
              </a:solidFill>
              <a:latin typeface="Arial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333333"/>
                </a:solidFill>
                <a:latin typeface="Arial"/>
              </a:rPr>
              <a:t>  столяр, плотник, каменщик, лесоруб, бондарь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rgbClr val="333333"/>
              </a:solidFill>
              <a:latin typeface="Arial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333333"/>
                </a:solidFill>
                <a:latin typeface="Arial"/>
              </a:rPr>
              <a:t>  </a:t>
            </a:r>
            <a:r>
              <a:rPr lang="ru-RU" sz="2400" b="1" dirty="0" smtClean="0">
                <a:solidFill>
                  <a:srgbClr val="333333"/>
                </a:solidFill>
                <a:latin typeface="Arial"/>
              </a:rPr>
              <a:t>резчик по дереву, плотник, станочник-распиловщик, столяр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rgbClr val="333333"/>
              </a:solidFill>
              <a:latin typeface="Arial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333333"/>
                </a:solidFill>
                <a:latin typeface="Arial"/>
              </a:rPr>
              <a:t>  слесарь- сантехник, лесоруб, мастер музыкальных инструментов, столяр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56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267" y="2459373"/>
            <a:ext cx="10736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333333"/>
                </a:solidFill>
                <a:latin typeface="Arial"/>
                <a:ea typeface="Times New Roman"/>
              </a:rPr>
              <a:t>Спасибо за внимание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1959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278" y="379525"/>
            <a:ext cx="10281138" cy="15759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Профессии, связанные с производством и обработкой древесины</a:t>
            </a:r>
            <a:endParaRPr lang="en-US" sz="2700" b="1" dirty="0">
              <a:solidFill>
                <a:schemeClr val="tx2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4165919">
            <a:off x="221621" y="1154424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66801" y="2522365"/>
            <a:ext cx="9542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Лесоруб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 Лесозаготовитель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Станочник-распиловщик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Столяр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Плотник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Бондарь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Мастер музыкальных инструментов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Резчик по дереву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Художник росписи по дереву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1" y="2278663"/>
            <a:ext cx="10281138" cy="15759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98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257" y="2456646"/>
            <a:ext cx="8824690" cy="2437326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/>
                <a:ea typeface="Calibri"/>
              </a:rPr>
              <a:t>Вальщик </a:t>
            </a:r>
            <a:r>
              <a:rPr lang="ru-RU" sz="2000" b="1" dirty="0">
                <a:solidFill>
                  <a:srgbClr val="333333"/>
                </a:solidFill>
                <a:latin typeface="Arial"/>
                <a:ea typeface="Calibri"/>
              </a:rPr>
              <a:t>леса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Calibri"/>
              </a:rPr>
              <a:t> (лесоруб) — специалист, занимающийся </a:t>
            </a:r>
            <a:r>
              <a:rPr lang="ru-RU" sz="2000" b="1" dirty="0">
                <a:solidFill>
                  <a:srgbClr val="333333"/>
                </a:solidFill>
                <a:latin typeface="Arial"/>
                <a:ea typeface="Calibri"/>
              </a:rPr>
              <a:t>профессиональной рубкой деревьев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Calibri"/>
              </a:rPr>
              <a:t> и заготовкой древесины. Использует специализированное оборудование: бензопилы, тросы для валки деревьев </a:t>
            </a:r>
            <a:r>
              <a:rPr lang="ru-RU" sz="2000" dirty="0" smtClean="0">
                <a:solidFill>
                  <a:srgbClr val="333333"/>
                </a:solidFill>
                <a:latin typeface="Arial"/>
                <a:ea typeface="Calibri"/>
              </a:rPr>
              <a:t>и другое.</a:t>
            </a:r>
            <a:br>
              <a:rPr lang="ru-RU" sz="2000" dirty="0" smtClean="0">
                <a:solidFill>
                  <a:srgbClr val="333333"/>
                </a:solidFill>
                <a:latin typeface="Arial"/>
                <a:ea typeface="Calibri"/>
              </a:rPr>
            </a:br>
            <a:r>
              <a:rPr lang="ru-RU" sz="2000" dirty="0">
                <a:solidFill>
                  <a:srgbClr val="333333"/>
                </a:solidFill>
                <a:latin typeface="Arial"/>
                <a:ea typeface="Calibri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Arial"/>
                <a:ea typeface="Calibri"/>
              </a:rPr>
            </a:br>
            <a:r>
              <a:rPr lang="ru-RU" sz="2000" dirty="0" smtClean="0">
                <a:solidFill>
                  <a:srgbClr val="333333"/>
                </a:solidFill>
                <a:latin typeface="Arial"/>
                <a:ea typeface="Calibri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Arial"/>
                <a:ea typeface="Calibri"/>
              </a:rPr>
            </a:br>
            <a:r>
              <a:rPr lang="ru-RU" sz="2000" dirty="0">
                <a:solidFill>
                  <a:srgbClr val="333333"/>
                </a:solidFill>
                <a:latin typeface="Arial"/>
                <a:ea typeface="Calibri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Arial"/>
                <a:ea typeface="Calibri"/>
              </a:rPr>
            </a:br>
            <a:r>
              <a:rPr lang="ru-RU" sz="2000" dirty="0" smtClean="0">
                <a:solidFill>
                  <a:srgbClr val="333333"/>
                </a:solidFill>
                <a:latin typeface="Arial"/>
                <a:ea typeface="Calibri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Arial"/>
                <a:ea typeface="Calibri"/>
              </a:rPr>
            </a:br>
            <a:r>
              <a:rPr lang="ru-RU" sz="2000" dirty="0">
                <a:solidFill>
                  <a:srgbClr val="333333"/>
                </a:solidFill>
                <a:latin typeface="Arial"/>
                <a:ea typeface="Calibri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Arial"/>
                <a:ea typeface="Calibri"/>
              </a:rPr>
            </a:br>
            <a:r>
              <a:rPr lang="ru-RU" sz="2000" dirty="0" smtClean="0">
                <a:solidFill>
                  <a:srgbClr val="333333"/>
                </a:solidFill>
                <a:latin typeface="Arial"/>
                <a:ea typeface="Calibri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Arial"/>
                <a:ea typeface="Calibri"/>
              </a:rPr>
            </a:br>
            <a:r>
              <a:rPr lang="ru-RU" sz="2000" dirty="0">
                <a:solidFill>
                  <a:srgbClr val="333333"/>
                </a:solidFill>
                <a:latin typeface="Arial"/>
                <a:ea typeface="Calibri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Arial"/>
                <a:ea typeface="Calibri"/>
              </a:rPr>
            </a:br>
            <a:r>
              <a:rPr lang="ru-RU" sz="2000" dirty="0" smtClean="0">
                <a:solidFill>
                  <a:srgbClr val="333333"/>
                </a:solidFill>
                <a:latin typeface="Arial"/>
                <a:ea typeface="Calibri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Arial"/>
                <a:ea typeface="Calibri"/>
              </a:rPr>
            </a:br>
            <a:r>
              <a:rPr lang="ru-RU" sz="2000" dirty="0">
                <a:solidFill>
                  <a:srgbClr val="333333"/>
                </a:solidFill>
                <a:latin typeface="Arial"/>
                <a:ea typeface="Calibri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Arial"/>
                <a:ea typeface="Calibri"/>
              </a:rPr>
            </a:br>
            <a:r>
              <a:rPr lang="ru-RU" sz="2000" dirty="0" smtClean="0">
                <a:solidFill>
                  <a:srgbClr val="333333"/>
                </a:solidFill>
                <a:latin typeface="Arial"/>
                <a:ea typeface="Calibri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Arial"/>
                <a:ea typeface="Calibri"/>
              </a:rPr>
            </a:br>
            <a:r>
              <a:rPr lang="ru-RU" sz="2000" dirty="0" smtClean="0">
                <a:solidFill>
                  <a:srgbClr val="333333"/>
                </a:solidFill>
                <a:latin typeface="Arial"/>
                <a:ea typeface="Calibri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Arial"/>
                <a:ea typeface="Calibri"/>
              </a:rPr>
            </a:br>
            <a:r>
              <a:rPr lang="ru-RU" sz="3200" dirty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2"/>
              </a:rPr>
              <a:t/>
            </a:r>
            <a:br>
              <a:rPr lang="ru-RU" sz="3200" dirty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2"/>
              </a:rPr>
            </a:br>
            <a:endParaRPr lang="ru-RU" dirty="0"/>
          </a:p>
        </p:txBody>
      </p:sp>
      <p:pic>
        <p:nvPicPr>
          <p:cNvPr id="10" name="Рисунок 9" descr="Бензопила одноручная ProCraft K300S (30 шина, гарантия 2 года, удобный дизайн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212" y="3142446"/>
            <a:ext cx="4932743" cy="332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3126" y="1502668"/>
            <a:ext cx="5406310" cy="367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8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4"/>
          <a:stretch/>
        </p:blipFill>
        <p:spPr bwMode="auto">
          <a:xfrm>
            <a:off x="1159098" y="228857"/>
            <a:ext cx="9428656" cy="250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avatars.mds.yandex.net/i?id=d32c5e029a7620ecd0abce2d490a070a659c75f9-9148232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098" y="2728912"/>
            <a:ext cx="5305738" cy="323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i?id=029fe3917508bb23e79732d0f445aae5f70a265a-5563308-images-thumbs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1104" y="2289756"/>
            <a:ext cx="4829578" cy="31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01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i?id=d32c5e029a7620ecd0abce2d490a070a659c75f9-9148232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157" y="3050883"/>
            <a:ext cx="5305738" cy="323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i?id=029fe3917508bb23e79732d0f445aae5f70a265a-5563308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3983" y="2331076"/>
            <a:ext cx="5254580" cy="334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59098" y="193255"/>
            <a:ext cx="9916733" cy="15388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работают лесозаготовители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Лесозаготовители работают в различных местах, где требуется добыча и первичная обработка древесины. Вот основные места их работы: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9098" y="1592721"/>
            <a:ext cx="5434885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Лесные хозяйства и лесничества: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на территориях лесных массивов, где они занимаются рубкой деревьев и подготовкой древесины к транспортировке.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40664" y="660596"/>
            <a:ext cx="8341218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работают лесозаготовители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avatars.mds.yandex.net/i?id=06e3d5b6ca77f30c05b07e766a5c46f8b95f50b8-4103337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296" y="2237423"/>
            <a:ext cx="5018470" cy="33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i?id=9318bb1c79211ed6a8c570b3da5ca30d376bda4a-9998293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2847" y="2237423"/>
            <a:ext cx="4406319" cy="34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34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8"/>
          <p:cNvSpPr txBox="1">
            <a:spLocks noGrp="1"/>
          </p:cNvSpPr>
          <p:nvPr>
            <p:ph type="ctrTitle"/>
          </p:nvPr>
        </p:nvSpPr>
        <p:spPr>
          <a:xfrm>
            <a:off x="438899" y="1773183"/>
            <a:ext cx="5176456" cy="298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Станочник-распиловщик</a:t>
            </a:r>
            <a:r>
              <a:rPr lang="ru-RU" sz="18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 — это рабочий, основная задача которого — выполнение раскроя пиломатериалов из древесины. Он использует для этого специализированные станки, которые могут иметь как механическую, так и полуавтоматическую подачу. Эта работа требует не только умения обращаться с соответствующим оборудованием, но и знаний о свойствах древесины, а также умения читать и интерпретировать чертежи и спецификации для точного и эффективного раскроя материала. </a:t>
            </a:r>
            <a:endParaRPr lang="ru-RU" sz="6000" dirty="0">
              <a:solidFill>
                <a:srgbClr val="111111"/>
              </a:solidFill>
              <a:effectLst/>
              <a:latin typeface="Verdana"/>
              <a:ea typeface="Calibri"/>
              <a:cs typeface="Times New Roman"/>
            </a:endParaRPr>
          </a:p>
        </p:txBody>
      </p:sp>
      <p:pic>
        <p:nvPicPr>
          <p:cNvPr id="7" name="Рисунок 6" descr="https://avatars.mds.yandex.net/i?id=5bfcaf4c780c4e7ed6067f39cf81815187e5b20e-5479741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5882" y="1458563"/>
            <a:ext cx="6096826" cy="423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9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8"/>
          <p:cNvSpPr txBox="1">
            <a:spLocks noGrp="1"/>
          </p:cNvSpPr>
          <p:nvPr>
            <p:ph type="ctrTitle"/>
          </p:nvPr>
        </p:nvSpPr>
        <p:spPr>
          <a:xfrm>
            <a:off x="392007" y="940844"/>
            <a:ext cx="4766148" cy="298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Станочник-распиловщик</a:t>
            </a:r>
            <a:r>
              <a:rPr lang="ru-RU" sz="18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ru-RU" sz="1800" dirty="0" smtClean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играет </a:t>
            </a:r>
            <a:r>
              <a:rPr lang="ru-RU" sz="18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важную роль в деревообрабатывающей промышленности, обеспечивая качественную первичную обработку древесины для дальнейшего использования в строительстве, производстве мебели и других отраслях.</a:t>
            </a:r>
            <a:r>
              <a:rPr lang="ru-RU" sz="6000" dirty="0">
                <a:solidFill>
                  <a:srgbClr val="111111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ru-RU" sz="6000" dirty="0">
                <a:solidFill>
                  <a:srgbClr val="111111"/>
                </a:solidFill>
                <a:latin typeface="Verdana"/>
                <a:ea typeface="Calibri"/>
                <a:cs typeface="Times New Roman"/>
              </a:rPr>
            </a:br>
            <a:r>
              <a:rPr lang="ru-RU" sz="72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 </a:t>
            </a:r>
            <a:endParaRPr lang="ru-RU" sz="6000" dirty="0">
              <a:solidFill>
                <a:srgbClr val="111111"/>
              </a:solidFill>
              <a:effectLst/>
              <a:latin typeface="Verdana"/>
              <a:ea typeface="Calibri"/>
              <a:cs typeface="Times New Roman"/>
            </a:endParaRPr>
          </a:p>
        </p:txBody>
      </p:sp>
      <p:pic>
        <p:nvPicPr>
          <p:cNvPr id="5" name="Рисунок 4" descr="https://avatars.mds.yandex.net/i?id=5a09246c0c126d676f4e0692da92537e1986708d-5545493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036" y="3169028"/>
            <a:ext cx="4813041" cy="331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i?id=c4458a68730dedad07e41a657a6b2ba882ce0059-3343247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9753" y="569148"/>
            <a:ext cx="5124967" cy="41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9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2">
      <a:majorFont>
        <a:latin typeface="Roboto Bk"/>
        <a:ea typeface=""/>
        <a:cs typeface=""/>
      </a:majorFont>
      <a:minorFont>
        <a:latin typeface="Roboto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Magento</Template>
  <TotalTime>249</TotalTime>
  <Words>247</Words>
  <Application>Microsoft Office PowerPoint</Application>
  <PresentationFormat>Произвольный</PresentationFormat>
  <Paragraphs>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Профессии, связанные с производством и обработкой древесины (5 класс)</vt:lpstr>
      <vt:lpstr>Профессии, связанные с производством и обработкой древесины (5 класс)</vt:lpstr>
      <vt:lpstr>Профессии, связанные с производством и обработкой древесины</vt:lpstr>
      <vt:lpstr>Вальщик леса (лесоруб) — специалист, занимающийся профессиональной рубкой деревьев и заготовкой древесины. Использует специализированное оборудование: бензопилы, тросы для валки деревьев и другое.             </vt:lpstr>
      <vt:lpstr>Презентация PowerPoint</vt:lpstr>
      <vt:lpstr>Презентация PowerPoint</vt:lpstr>
      <vt:lpstr>Презентация PowerPoint</vt:lpstr>
      <vt:lpstr>Станочник-распиловщик — это рабочий, основная задача которого — выполнение раскроя пиломатериалов из древесины. Он использует для этого специализированные станки, которые могут иметь как механическую, так и полуавтоматическую подачу. Эта работа требует не только умения обращаться с соответствующим оборудованием, но и знаний о свойствах древесины, а также умения читать и интерпретировать чертежи и спецификации для точного и эффективного раскроя материала. </vt:lpstr>
      <vt:lpstr>Станочник-распиловщик играет важную роль в деревообрабатывающей промышленности, обеспечивая качественную первичную обработку древесины для дальнейшего использования в строительстве, производстве мебели и других отраслях.  </vt:lpstr>
      <vt:lpstr>Презентация PowerPoint</vt:lpstr>
      <vt:lpstr>Презентация PowerPoint</vt:lpstr>
      <vt:lpstr>Плотник — это специалист по изготовлению, установке и ремонту различных конструкций из дерева. К его деятельности относят изготовление и устройство стен, перегородок, полов, лестниц, балюстрад, каркасов и перекрытий зданий, крыш, вспомогательных сооружений при стройке и так далее. В качестве материалов используется древесина в различных видах: бревна, брусья, доски, древесно-волокнистые плиты, фанера и другие.     </vt:lpstr>
      <vt:lpstr>Плотник      </vt:lpstr>
      <vt:lpstr>Презентация PowerPoint</vt:lpstr>
      <vt:lpstr>Презентация PowerPoint</vt:lpstr>
      <vt:lpstr> Мастер музыкальных инструментов — специалист, занимающийся изготовлением, ремонтом и техническим обслуживанием музыкальных инструментов, обеспечивая их правильное звучание и исправность. </vt:lpstr>
      <vt:lpstr>  Чем занимается мастер музыкальных инструментов  Мастер музыкальных инструментов осуществляет  сборку, настройку и ремонт инструментов, а также диагностирует их техническое состояние и устраняет неисправности.</vt:lpstr>
      <vt:lpstr>   Резчик по дереву и бересте — это ремесленник, чья профессиональная деятельность связана с обработкой и созданием художественных изделий из дерева и бересты. Он имеет навыки резьбы, использует различные инструменты и техники для вырезания узоров, скульптуры и других декоративных элементов из материалов, таких как дерево и береста.   </vt:lpstr>
      <vt:lpstr>     Резчик по дереву — мастер по художественной резьбе по дереву. Занимается созданием  декоративных изделий, панно, статуэток, эксклюзивной мебели и элементов интерьера.  Владеет различными техниками: геометрической, контурной, рельефной, скульптурной и  прорезной резьбой.  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Slidehood.com</dc:creator>
  <cp:lastModifiedBy>зам ИОП</cp:lastModifiedBy>
  <cp:revision>43</cp:revision>
  <dcterms:created xsi:type="dcterms:W3CDTF">2017-08-01T20:21:35Z</dcterms:created>
  <dcterms:modified xsi:type="dcterms:W3CDTF">2026-02-11T11:26:18Z</dcterms:modified>
</cp:coreProperties>
</file>